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82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321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762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7566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264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60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05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97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681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138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224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65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6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1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90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96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Characteristics of Living Things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1257"/>
            <a:ext cx="8596668" cy="1320800"/>
          </a:xfrm>
        </p:spPr>
        <p:txBody>
          <a:bodyPr/>
          <a:lstStyle/>
          <a:p>
            <a:r>
              <a:rPr lang="en-US" dirty="0" smtClean="0"/>
              <a:t>Let’s Revisit Our Work…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19200"/>
            <a:ext cx="9874552" cy="5283199"/>
          </a:xfrm>
        </p:spPr>
        <p:txBody>
          <a:bodyPr/>
          <a:lstStyle/>
          <a:p>
            <a:r>
              <a:rPr lang="en-US" sz="2400" dirty="0" smtClean="0"/>
              <a:t>Now that we have learned about the characteristics of living things, re-organize your items into two lists: Biotic/Living or Abiotic/Non-living.</a:t>
            </a:r>
          </a:p>
          <a:p>
            <a:endParaRPr lang="en-US" sz="2400" dirty="0" smtClean="0"/>
          </a:p>
          <a:p>
            <a:r>
              <a:rPr lang="en-US" sz="2400" dirty="0" smtClean="0"/>
              <a:t>Support your answer using evidence from your PowerPoint notes</a:t>
            </a:r>
          </a:p>
          <a:p>
            <a:endParaRPr lang="en-US" sz="2400" dirty="0" smtClean="0"/>
          </a:p>
          <a:p>
            <a:r>
              <a:rPr lang="en-US" sz="2400" dirty="0" smtClean="0"/>
              <a:t>Use the following sentence frame to write your responses: </a:t>
            </a:r>
          </a:p>
          <a:p>
            <a:endParaRPr lang="en-US" sz="2400" dirty="0" smtClean="0"/>
          </a:p>
          <a:p>
            <a:r>
              <a:rPr lang="en-US" sz="2400" dirty="0" smtClean="0"/>
              <a:t>“_____________ is a(n) abiotic/biotic item/factor because according to the characteristics of living things _________________.”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92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262189"/>
          </a:xfrm>
        </p:spPr>
        <p:txBody>
          <a:bodyPr>
            <a:normAutofit/>
          </a:bodyPr>
          <a:lstStyle/>
          <a:p>
            <a:r>
              <a:rPr lang="en-US" dirty="0" smtClean="0"/>
              <a:t>Example: </a:t>
            </a:r>
            <a:r>
              <a:rPr lang="en-US" dirty="0" smtClean="0">
                <a:solidFill>
                  <a:schemeClr val="tx1"/>
                </a:solidFill>
              </a:rPr>
              <a:t>Wood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Using our sentence frame…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191103"/>
            <a:ext cx="8596668" cy="388077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The block of wood </a:t>
            </a:r>
            <a:r>
              <a:rPr lang="en-US" sz="3200" dirty="0" smtClean="0"/>
              <a:t>is an abiotic item because according to the characteristics of living things, </a:t>
            </a:r>
            <a:r>
              <a:rPr lang="en-US" sz="3200" dirty="0" smtClean="0">
                <a:solidFill>
                  <a:srgbClr val="0070C0"/>
                </a:solidFill>
              </a:rPr>
              <a:t>it is not able to reproduce, does not use energy, and does not respond to a stimulus in the environment. 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3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3: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5347"/>
            <a:ext cx="8596668" cy="476601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Choose 3 items from your tub to complete 3 sentences using this frame,</a:t>
            </a:r>
          </a:p>
          <a:p>
            <a:endParaRPr lang="en-US" sz="3200" dirty="0" smtClean="0"/>
          </a:p>
          <a:p>
            <a:pPr marL="0" indent="0" algn="ctr">
              <a:buNone/>
            </a:pPr>
            <a:r>
              <a:rPr lang="en-US" sz="3500" dirty="0"/>
              <a:t>“_____________ is a(n) abiotic/biotic item/factor because according to the characteristics of living things </a:t>
            </a:r>
            <a:r>
              <a:rPr lang="en-US" sz="3500" dirty="0" smtClean="0"/>
              <a:t>_________________.”</a:t>
            </a:r>
          </a:p>
          <a:p>
            <a:endParaRPr lang="en-US" sz="3200" dirty="0" smtClean="0"/>
          </a:p>
          <a:p>
            <a:r>
              <a:rPr lang="en-US" sz="3200" dirty="0" smtClean="0"/>
              <a:t>Be ready to discuss your claims with the class!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42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555" y="140369"/>
            <a:ext cx="8596668" cy="1320800"/>
          </a:xfrm>
        </p:spPr>
        <p:txBody>
          <a:bodyPr/>
          <a:lstStyle/>
          <a:p>
            <a:r>
              <a:rPr lang="en-US" dirty="0" smtClean="0"/>
              <a:t>All 7 Characteristics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555" y="974557"/>
            <a:ext cx="8596668" cy="5618748"/>
          </a:xfrm>
        </p:spPr>
        <p:txBody>
          <a:bodyPr>
            <a:normAutofit fontScale="77500" lnSpcReduction="20000"/>
          </a:bodyPr>
          <a:lstStyle/>
          <a:p>
            <a:pPr lvl="0">
              <a:buClr>
                <a:srgbClr val="90C226"/>
              </a:buClr>
            </a:pPr>
            <a:r>
              <a:rPr lang="en-US" sz="3100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All living things are made up of cells</a:t>
            </a:r>
          </a:p>
          <a:p>
            <a:pPr lvl="1">
              <a:buClr>
                <a:srgbClr val="90C226"/>
              </a:buClr>
            </a:pPr>
            <a:r>
              <a:rPr lang="en-US" sz="3100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Single cell </a:t>
            </a:r>
            <a:endParaRPr lang="en-US" sz="31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Clr>
                <a:srgbClr val="90C226"/>
              </a:buClr>
            </a:pPr>
            <a:r>
              <a:rPr lang="en-US" sz="3100" b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Multicellular</a:t>
            </a:r>
          </a:p>
          <a:p>
            <a:pPr lvl="0">
              <a:buClr>
                <a:srgbClr val="90C226"/>
              </a:buClr>
            </a:pPr>
            <a:r>
              <a:rPr lang="en-US" sz="3100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Living things have DNA</a:t>
            </a:r>
            <a:r>
              <a:rPr lang="en-US" sz="3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n-US" sz="31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90C226"/>
              </a:buClr>
            </a:pPr>
            <a:r>
              <a:rPr lang="en-US" sz="3100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Living things use </a:t>
            </a:r>
            <a:r>
              <a:rPr lang="en-US" sz="3100" b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ENERGY</a:t>
            </a:r>
          </a:p>
          <a:p>
            <a:pPr lvl="0">
              <a:buClr>
                <a:srgbClr val="90C226"/>
              </a:buClr>
            </a:pPr>
            <a:r>
              <a:rPr lang="en-US" sz="3100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Living things respond to their </a:t>
            </a:r>
            <a:r>
              <a:rPr lang="en-US" sz="3100" b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environment</a:t>
            </a:r>
          </a:p>
          <a:p>
            <a:pPr lvl="0">
              <a:buClr>
                <a:srgbClr val="90C226"/>
              </a:buClr>
            </a:pPr>
            <a:r>
              <a:rPr lang="en-US" sz="3100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Living things grow</a:t>
            </a:r>
          </a:p>
          <a:p>
            <a:pPr lvl="1">
              <a:buClr>
                <a:srgbClr val="90C226"/>
              </a:buClr>
            </a:pPr>
            <a:r>
              <a:rPr lang="en-US" sz="3100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Cell division </a:t>
            </a:r>
            <a:endParaRPr lang="en-US" sz="31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Clr>
                <a:srgbClr val="90C226"/>
              </a:buClr>
            </a:pPr>
            <a:r>
              <a:rPr lang="en-US" sz="3100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Cell </a:t>
            </a:r>
            <a:r>
              <a:rPr lang="en-US" sz="3100" b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enlargement</a:t>
            </a:r>
          </a:p>
          <a:p>
            <a:pPr lvl="0">
              <a:buClr>
                <a:srgbClr val="90C226"/>
              </a:buClr>
            </a:pPr>
            <a:r>
              <a:rPr lang="en-US" sz="3100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Living things </a:t>
            </a:r>
            <a:r>
              <a:rPr lang="en-US" sz="3100" b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reproduce</a:t>
            </a:r>
            <a:r>
              <a:rPr lang="en-US" sz="3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n-US" sz="31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Clr>
                <a:srgbClr val="90C226"/>
              </a:buClr>
            </a:pPr>
            <a:r>
              <a:rPr lang="en-US" sz="3100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Asexual reproduction </a:t>
            </a:r>
            <a:endParaRPr lang="en-US" sz="31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Clr>
                <a:srgbClr val="90C226"/>
              </a:buClr>
            </a:pPr>
            <a:r>
              <a:rPr lang="en-US" sz="3100" b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Sexual </a:t>
            </a:r>
            <a:r>
              <a:rPr lang="en-US" sz="3100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reproduction </a:t>
            </a:r>
            <a:endParaRPr lang="en-US" sz="3100" b="1" u="sng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90C226"/>
              </a:buClr>
            </a:pPr>
            <a:r>
              <a:rPr lang="en-US" sz="3100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Living things adapt to their environment </a:t>
            </a:r>
            <a:endParaRPr lang="en-US" sz="31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Clr>
                <a:srgbClr val="90C226"/>
              </a:buClr>
            </a:pPr>
            <a:endParaRPr lang="en-US" sz="2400" b="1" u="sng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Clr>
                <a:srgbClr val="90C226"/>
              </a:buClr>
            </a:pPr>
            <a:endParaRPr lang="en-US" b="1" u="sng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90C226"/>
              </a:buClr>
            </a:pPr>
            <a:endParaRPr lang="en-US" b="1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90C226"/>
              </a:buClr>
            </a:pPr>
            <a:endParaRPr lang="en-US" sz="3600" b="1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90C226"/>
              </a:buClr>
            </a:pPr>
            <a:endParaRPr lang="en-US" sz="4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90C226"/>
              </a:buClr>
            </a:pPr>
            <a:endParaRPr lang="en-US" sz="4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Clr>
                <a:srgbClr val="90C226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15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Objective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By the end of this lesson, students will be able to characterize a number of different items as biotic/living or abiotic/non-living by completing a chart and using evidence from their PowerPoint notes to support their claims.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343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9352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All living things are made up of </a:t>
            </a:r>
            <a:r>
              <a:rPr lang="en-US" sz="2800" b="1" u="sng" dirty="0" smtClean="0"/>
              <a:t>cells</a:t>
            </a:r>
          </a:p>
          <a:p>
            <a:pPr lvl="1"/>
            <a:r>
              <a:rPr lang="en-US" sz="2800" b="1" u="sng" dirty="0" smtClean="0"/>
              <a:t>Single cell </a:t>
            </a:r>
            <a:r>
              <a:rPr lang="en-US" sz="2800" dirty="0" smtClean="0"/>
              <a:t>– Have everything they need to be self-sufficient</a:t>
            </a:r>
          </a:p>
          <a:p>
            <a:pPr lvl="1"/>
            <a:r>
              <a:rPr lang="en-US" sz="2800" b="1" u="sng" dirty="0" smtClean="0"/>
              <a:t>Multicellular</a:t>
            </a:r>
            <a:r>
              <a:rPr lang="en-US" sz="2800" dirty="0" smtClean="0"/>
              <a:t> – many cells working together </a:t>
            </a:r>
          </a:p>
          <a:p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098" y="3819101"/>
            <a:ext cx="3298131" cy="2684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217" y="3641990"/>
            <a:ext cx="3038899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0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1961"/>
            <a:ext cx="8596668" cy="5336039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Living things have DNA</a:t>
            </a:r>
            <a:r>
              <a:rPr lang="en-US" sz="4000" dirty="0" smtClean="0"/>
              <a:t> </a:t>
            </a:r>
          </a:p>
          <a:p>
            <a:pPr lvl="1"/>
            <a:r>
              <a:rPr lang="en-US" sz="2400" dirty="0" smtClean="0"/>
              <a:t>All cells contain the molecules deoxyribonucleic acid, or DNA</a:t>
            </a:r>
          </a:p>
          <a:p>
            <a:pPr lvl="1"/>
            <a:r>
              <a:rPr lang="en-US" sz="2400" dirty="0" smtClean="0"/>
              <a:t>DNA carries instructions for the organisms traits</a:t>
            </a:r>
            <a:endParaRPr lang="en-US" sz="2400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14" y="3609409"/>
            <a:ext cx="4432300" cy="295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1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06400"/>
            <a:ext cx="8596668" cy="1320800"/>
          </a:xfrm>
        </p:spPr>
        <p:txBody>
          <a:bodyPr/>
          <a:lstStyle/>
          <a:p>
            <a:r>
              <a:rPr lang="en-US" dirty="0" smtClean="0"/>
              <a:t>Characteristic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3904"/>
            <a:ext cx="4126895" cy="3761239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Living things use ENERGY</a:t>
            </a:r>
          </a:p>
          <a:p>
            <a:pPr lvl="1"/>
            <a:r>
              <a:rPr lang="en-US" sz="2800" dirty="0"/>
              <a:t>Living things take in </a:t>
            </a:r>
            <a:r>
              <a:rPr lang="en-US" sz="2800" dirty="0" smtClean="0"/>
              <a:t>energy and </a:t>
            </a:r>
            <a:r>
              <a:rPr lang="en-US" sz="2800" dirty="0"/>
              <a:t>use it for </a:t>
            </a:r>
            <a:r>
              <a:rPr lang="en-US" sz="2800" dirty="0" smtClean="0"/>
              <a:t>maintenance</a:t>
            </a:r>
          </a:p>
          <a:p>
            <a:pPr marL="457200" lvl="1" indent="0">
              <a:buNone/>
            </a:pPr>
            <a:r>
              <a:rPr lang="en-US" sz="2800" dirty="0" smtClean="0"/>
              <a:t> </a:t>
            </a:r>
            <a:r>
              <a:rPr lang="en-US" sz="2800" dirty="0"/>
              <a:t>and growth. 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273" y="2467428"/>
            <a:ext cx="3628942" cy="35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1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15676"/>
            <a:ext cx="8596668" cy="1320800"/>
          </a:xfrm>
        </p:spPr>
        <p:txBody>
          <a:bodyPr/>
          <a:lstStyle/>
          <a:p>
            <a:r>
              <a:rPr lang="en-US" dirty="0" smtClean="0"/>
              <a:t>Characteristic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72019"/>
            <a:ext cx="8596668" cy="3064554"/>
          </a:xfrm>
        </p:spPr>
        <p:txBody>
          <a:bodyPr/>
          <a:lstStyle/>
          <a:p>
            <a:r>
              <a:rPr lang="en-US" sz="4000" b="1" u="sng" dirty="0" smtClean="0"/>
              <a:t>Living things respond to their environment</a:t>
            </a:r>
          </a:p>
          <a:p>
            <a:pPr lvl="1"/>
            <a:r>
              <a:rPr lang="en-US" sz="2400" dirty="0"/>
              <a:t>Living things will make changes in response to a stimulus in their environment. </a:t>
            </a:r>
          </a:p>
          <a:p>
            <a:pPr lvl="1"/>
            <a:r>
              <a:rPr lang="en-US" sz="2400" dirty="0"/>
              <a:t>A behavior is a complex set of responses.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084" y="4136573"/>
            <a:ext cx="5413829" cy="254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3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30189"/>
            <a:ext cx="8596668" cy="1320800"/>
          </a:xfrm>
        </p:spPr>
        <p:txBody>
          <a:bodyPr/>
          <a:lstStyle/>
          <a:p>
            <a:r>
              <a:rPr lang="en-US" dirty="0" smtClean="0"/>
              <a:t>Characteristic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31675"/>
            <a:ext cx="8596668" cy="3880773"/>
          </a:xfrm>
        </p:spPr>
        <p:txBody>
          <a:bodyPr/>
          <a:lstStyle/>
          <a:p>
            <a:r>
              <a:rPr lang="en-US" sz="4000" b="1" u="sng" dirty="0" smtClean="0"/>
              <a:t>Living things grow</a:t>
            </a:r>
          </a:p>
          <a:p>
            <a:pPr lvl="1"/>
            <a:r>
              <a:rPr lang="en-US" sz="2400" b="1" u="sng" dirty="0"/>
              <a:t>Cell division </a:t>
            </a:r>
            <a:r>
              <a:rPr lang="en-US" sz="2400" dirty="0"/>
              <a:t>- the </a:t>
            </a:r>
            <a:r>
              <a:rPr lang="en-US" sz="2400" dirty="0" smtClean="0"/>
              <a:t>formation </a:t>
            </a:r>
            <a:r>
              <a:rPr lang="en-US" sz="2400" dirty="0"/>
              <a:t>of new cells. </a:t>
            </a:r>
          </a:p>
          <a:p>
            <a:pPr lvl="1"/>
            <a:r>
              <a:rPr lang="en-US" sz="2400" b="1" u="sng" dirty="0"/>
              <a:t>Cell enlargement </a:t>
            </a:r>
            <a:r>
              <a:rPr lang="en-US" sz="2400" dirty="0"/>
              <a:t>- the increase in size of a cell. Cells grow to a certain size and then divide. </a:t>
            </a:r>
          </a:p>
          <a:p>
            <a:pPr lvl="1"/>
            <a:r>
              <a:rPr lang="en-US" sz="2400" dirty="0"/>
              <a:t>An organism gets larger as the number of its cells increases.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843" y="4160611"/>
            <a:ext cx="63436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1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19314"/>
            <a:ext cx="8596668" cy="1320800"/>
          </a:xfrm>
        </p:spPr>
        <p:txBody>
          <a:bodyPr/>
          <a:lstStyle/>
          <a:p>
            <a:r>
              <a:rPr lang="en-US" dirty="0" smtClean="0"/>
              <a:t>Characteristic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46189"/>
            <a:ext cx="6666895" cy="5401354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Living things reproduce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2400" dirty="0" smtClean="0"/>
              <a:t>All </a:t>
            </a:r>
            <a:r>
              <a:rPr lang="en-US" sz="2400" dirty="0"/>
              <a:t>living things reproduce in one of the following ways: </a:t>
            </a:r>
          </a:p>
          <a:p>
            <a:pPr lvl="1"/>
            <a:r>
              <a:rPr lang="en-US" sz="2400" b="1" u="sng" dirty="0"/>
              <a:t>Asexual </a:t>
            </a:r>
            <a:r>
              <a:rPr lang="en-US" sz="2400" b="1" u="sng" dirty="0" smtClean="0"/>
              <a:t>reproduction </a:t>
            </a:r>
            <a:r>
              <a:rPr lang="en-US" sz="2400" dirty="0"/>
              <a:t>- Producing offspring without the use of gametes. </a:t>
            </a:r>
          </a:p>
          <a:p>
            <a:pPr lvl="1"/>
            <a:r>
              <a:rPr lang="en-US" sz="2400" b="1" u="sng" dirty="0"/>
              <a:t>Sexual reproduction </a:t>
            </a:r>
            <a:r>
              <a:rPr lang="en-US" sz="2400" dirty="0"/>
              <a:t>- Producing </a:t>
            </a:r>
          </a:p>
          <a:p>
            <a:pPr marL="457200" lvl="1" indent="0">
              <a:buNone/>
            </a:pPr>
            <a:r>
              <a:rPr lang="en-US" sz="2400" dirty="0" smtClean="0"/>
              <a:t>offspring </a:t>
            </a:r>
            <a:r>
              <a:rPr lang="en-US" sz="2400" dirty="0"/>
              <a:t>by the joining of sex cells.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940" y="1995941"/>
            <a:ext cx="52387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91600"/>
            <a:ext cx="6013752" cy="3880773"/>
          </a:xfrm>
        </p:spPr>
        <p:txBody>
          <a:bodyPr/>
          <a:lstStyle/>
          <a:p>
            <a:r>
              <a:rPr lang="en-US" sz="4000" b="1" u="sng" dirty="0" smtClean="0"/>
              <a:t>Living things adapt to their environment </a:t>
            </a:r>
          </a:p>
          <a:p>
            <a:endParaRPr lang="en-US" sz="4000" dirty="0" smtClean="0"/>
          </a:p>
          <a:p>
            <a:pPr lvl="1"/>
            <a:r>
              <a:rPr lang="en-US" sz="2400" dirty="0"/>
              <a:t>Adaptations are traits giving an organism an advantage in a certain environment. 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86" y="1930400"/>
            <a:ext cx="4804229" cy="360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9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258</TotalTime>
  <Words>445</Words>
  <Application>Microsoft Office PowerPoint</Application>
  <PresentationFormat>Widescreen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</vt:lpstr>
      <vt:lpstr>Characteristics of Living Things</vt:lpstr>
      <vt:lpstr>Objective</vt:lpstr>
      <vt:lpstr>Characteristic 1</vt:lpstr>
      <vt:lpstr>Characteristic 2</vt:lpstr>
      <vt:lpstr>Characteristic 3</vt:lpstr>
      <vt:lpstr>Characteristic 4</vt:lpstr>
      <vt:lpstr>Characteristic 5</vt:lpstr>
      <vt:lpstr>Characteristic 6</vt:lpstr>
      <vt:lpstr>Characteristic 7</vt:lpstr>
      <vt:lpstr>Let’s Revisit Our Work…</vt:lpstr>
      <vt:lpstr>Example: Wood  Using our sentence frame…</vt:lpstr>
      <vt:lpstr>Part 3:</vt:lpstr>
      <vt:lpstr>All 7 Characteristics </vt:lpstr>
    </vt:vector>
  </TitlesOfParts>
  <Company>Fresno Unified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Characteristics of Living Things</dc:title>
  <dc:creator>Joshua Gomes</dc:creator>
  <cp:lastModifiedBy>Tiffani Kelsey</cp:lastModifiedBy>
  <cp:revision>24</cp:revision>
  <dcterms:created xsi:type="dcterms:W3CDTF">2014-09-11T17:03:21Z</dcterms:created>
  <dcterms:modified xsi:type="dcterms:W3CDTF">2014-09-15T16:57:47Z</dcterms:modified>
</cp:coreProperties>
</file>