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0" r:id="rId3"/>
  </p:sldMasterIdLst>
  <p:sldIdLst>
    <p:sldId id="256" r:id="rId4"/>
    <p:sldId id="284" r:id="rId5"/>
    <p:sldId id="257" r:id="rId6"/>
    <p:sldId id="258" r:id="rId7"/>
    <p:sldId id="259" r:id="rId8"/>
    <p:sldId id="285" r:id="rId9"/>
    <p:sldId id="260" r:id="rId10"/>
    <p:sldId id="261" r:id="rId11"/>
    <p:sldId id="262" r:id="rId12"/>
    <p:sldId id="269" r:id="rId13"/>
    <p:sldId id="270" r:id="rId14"/>
    <p:sldId id="263" r:id="rId15"/>
    <p:sldId id="264" r:id="rId16"/>
    <p:sldId id="286" r:id="rId17"/>
    <p:sldId id="271" r:id="rId18"/>
    <p:sldId id="281" r:id="rId19"/>
    <p:sldId id="277" r:id="rId20"/>
    <p:sldId id="265" r:id="rId21"/>
    <p:sldId id="266" r:id="rId22"/>
    <p:sldId id="272" r:id="rId23"/>
    <p:sldId id="282" r:id="rId24"/>
    <p:sldId id="278" r:id="rId25"/>
    <p:sldId id="287" r:id="rId26"/>
    <p:sldId id="267" r:id="rId27"/>
    <p:sldId id="276" r:id="rId28"/>
    <p:sldId id="275" r:id="rId29"/>
    <p:sldId id="283"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cmp.berkeley.edu/education/explorations/tours/geotime/gtpage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381000"/>
            <a:ext cx="3505200" cy="2057400"/>
          </a:xfrm>
        </p:spPr>
        <p:txBody>
          <a:bodyPr/>
          <a:lstStyle/>
          <a:p>
            <a:pPr algn="ctr"/>
            <a:r>
              <a:rPr lang="en-US" sz="7200" dirty="0" smtClean="0"/>
              <a:t>Geologic</a:t>
            </a:r>
            <a:br>
              <a:rPr lang="en-US" sz="7200" dirty="0" smtClean="0"/>
            </a:br>
            <a:r>
              <a:rPr lang="en-US" sz="7200" dirty="0" smtClean="0"/>
              <a:t> Time</a:t>
            </a:r>
            <a:endParaRPr lang="en-US" sz="7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2590800"/>
            <a:ext cx="4572000" cy="395630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19200" y="304800"/>
            <a:ext cx="6781800" cy="2819400"/>
          </a:xfrm>
        </p:spPr>
        <p:txBody>
          <a:bodyPr/>
          <a:lstStyle/>
          <a:p>
            <a:pPr algn="ctr"/>
            <a:r>
              <a:rPr lang="en-US" dirty="0" smtClean="0"/>
              <a:t>Understanding Check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3124200"/>
            <a:ext cx="3505200" cy="3505200"/>
          </a:xfrm>
          <a:prstGeom prst="rect">
            <a:avLst/>
          </a:prstGeom>
        </p:spPr>
      </p:pic>
    </p:spTree>
    <p:extLst>
      <p:ext uri="{BB962C8B-B14F-4D97-AF65-F5344CB8AC3E}">
        <p14:creationId xmlns:p14="http://schemas.microsoft.com/office/powerpoint/2010/main" val="20218131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043208" cy="1523494"/>
          </a:xfrm>
        </p:spPr>
        <p:txBody>
          <a:bodyPr/>
          <a:lstStyle/>
          <a:p>
            <a:r>
              <a:rPr lang="en-US" dirty="0" smtClean="0"/>
              <a:t>Review Questions </a:t>
            </a:r>
            <a:endParaRPr lang="en-US" dirty="0"/>
          </a:p>
        </p:txBody>
      </p:sp>
      <p:sp>
        <p:nvSpPr>
          <p:cNvPr id="3" name="Subtitle 2"/>
          <p:cNvSpPr>
            <a:spLocks noGrp="1"/>
          </p:cNvSpPr>
          <p:nvPr>
            <p:ph type="subTitle" idx="1"/>
          </p:nvPr>
        </p:nvSpPr>
        <p:spPr>
          <a:xfrm>
            <a:off x="152400" y="2209800"/>
            <a:ext cx="8763000" cy="3124706"/>
          </a:xfrm>
        </p:spPr>
        <p:txBody>
          <a:bodyPr/>
          <a:lstStyle/>
          <a:p>
            <a:pPr algn="ctr"/>
            <a:r>
              <a:rPr lang="en-US" sz="4000" dirty="0" smtClean="0"/>
              <a:t>What where the first types of organisms to appear during the Precambrian Era?</a:t>
            </a:r>
          </a:p>
          <a:p>
            <a:pPr algn="ctr"/>
            <a:endParaRPr lang="en-US" sz="4000" dirty="0"/>
          </a:p>
          <a:p>
            <a:pPr algn="ctr"/>
            <a:r>
              <a:rPr lang="en-US" sz="4000" dirty="0" smtClean="0"/>
              <a:t>Why were they so important during the Precambrian Era?</a:t>
            </a:r>
            <a:endParaRPr lang="en-US" sz="4000" dirty="0"/>
          </a:p>
        </p:txBody>
      </p:sp>
    </p:spTree>
    <p:extLst>
      <p:ext uri="{BB962C8B-B14F-4D97-AF65-F5344CB8AC3E}">
        <p14:creationId xmlns:p14="http://schemas.microsoft.com/office/powerpoint/2010/main" val="33537678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86799" cy="874195"/>
          </a:xfrm>
        </p:spPr>
        <p:txBody>
          <a:bodyPr/>
          <a:lstStyle/>
          <a:p>
            <a:r>
              <a:rPr lang="en-US" dirty="0" smtClean="0"/>
              <a:t>The Paleozoic Era (“Ancient Life”)</a:t>
            </a:r>
            <a:endParaRPr lang="en-US" dirty="0"/>
          </a:p>
        </p:txBody>
      </p:sp>
      <p:sp>
        <p:nvSpPr>
          <p:cNvPr id="3" name="Subtitle 2"/>
          <p:cNvSpPr>
            <a:spLocks noGrp="1"/>
          </p:cNvSpPr>
          <p:nvPr>
            <p:ph type="subTitle" idx="1"/>
          </p:nvPr>
        </p:nvSpPr>
        <p:spPr>
          <a:xfrm>
            <a:off x="206984" y="1219200"/>
            <a:ext cx="8784615" cy="5334000"/>
          </a:xfrm>
        </p:spPr>
        <p:txBody>
          <a:bodyPr/>
          <a:lstStyle/>
          <a:p>
            <a:pPr marL="457200" indent="-457200">
              <a:lnSpc>
                <a:spcPct val="150000"/>
              </a:lnSpc>
              <a:buFont typeface="Wingdings" panose="05000000000000000000" pitchFamily="2" charset="2"/>
              <a:buChar char="ü"/>
            </a:pPr>
            <a:r>
              <a:rPr lang="en-US" sz="2400" dirty="0" smtClean="0">
                <a:solidFill>
                  <a:srgbClr val="FFFF00"/>
                </a:solidFill>
              </a:rPr>
              <a:t>542 </a:t>
            </a:r>
            <a:r>
              <a:rPr lang="en-US" sz="2400" dirty="0" err="1" smtClean="0">
                <a:solidFill>
                  <a:srgbClr val="FFFF00"/>
                </a:solidFill>
              </a:rPr>
              <a:t>mya</a:t>
            </a:r>
            <a:r>
              <a:rPr lang="en-US" sz="2400" dirty="0" smtClean="0">
                <a:solidFill>
                  <a:srgbClr val="FFFF00"/>
                </a:solidFill>
              </a:rPr>
              <a:t> - 251 </a:t>
            </a:r>
            <a:r>
              <a:rPr lang="en-US" sz="2400" dirty="0" err="1" smtClean="0">
                <a:solidFill>
                  <a:srgbClr val="FFFF00"/>
                </a:solidFill>
              </a:rPr>
              <a:t>mya</a:t>
            </a:r>
            <a:endParaRPr lang="en-US" sz="2400" dirty="0" smtClean="0">
              <a:solidFill>
                <a:srgbClr val="FFFF00"/>
              </a:solidFill>
            </a:endParaRPr>
          </a:p>
          <a:p>
            <a:pPr marL="457200" indent="-457200">
              <a:lnSpc>
                <a:spcPct val="150000"/>
              </a:lnSpc>
              <a:buFont typeface="Wingdings" panose="05000000000000000000" pitchFamily="2" charset="2"/>
              <a:buChar char="ü"/>
            </a:pPr>
            <a:r>
              <a:rPr lang="en-US" sz="2400" dirty="0" smtClean="0"/>
              <a:t>The </a:t>
            </a:r>
            <a:r>
              <a:rPr lang="en-US" sz="2400" dirty="0" smtClean="0">
                <a:solidFill>
                  <a:schemeClr val="accent6">
                    <a:lumMod val="60000"/>
                    <a:lumOff val="40000"/>
                  </a:schemeClr>
                </a:solidFill>
              </a:rPr>
              <a:t>Cambrian Explosion</a:t>
            </a:r>
          </a:p>
          <a:p>
            <a:pPr marL="914382" lvl="1" indent="-457200" algn="l">
              <a:lnSpc>
                <a:spcPct val="150000"/>
              </a:lnSpc>
              <a:buFont typeface="Wingdings" panose="05000000000000000000" pitchFamily="2" charset="2"/>
              <a:buChar char="ü"/>
            </a:pPr>
            <a:r>
              <a:rPr lang="en-US" sz="2000" dirty="0" smtClean="0">
                <a:solidFill>
                  <a:srgbClr val="92D050"/>
                </a:solidFill>
              </a:rPr>
              <a:t>Marine life-forms </a:t>
            </a:r>
            <a:r>
              <a:rPr lang="en-US" sz="2000" dirty="0" smtClean="0"/>
              <a:t>appeared</a:t>
            </a:r>
          </a:p>
          <a:p>
            <a:pPr marL="914382" lvl="1" indent="-457200" algn="l">
              <a:lnSpc>
                <a:spcPct val="150000"/>
              </a:lnSpc>
              <a:buFont typeface="Wingdings" panose="05000000000000000000" pitchFamily="2" charset="2"/>
              <a:buChar char="ü"/>
            </a:pPr>
            <a:r>
              <a:rPr lang="en-US" sz="2000" dirty="0" smtClean="0"/>
              <a:t>Many new and more complex life-forms appeared</a:t>
            </a:r>
            <a:endParaRPr lang="en-US" sz="2400" dirty="0" smtClean="0"/>
          </a:p>
          <a:p>
            <a:pPr marL="457200" indent="-457200">
              <a:lnSpc>
                <a:spcPct val="150000"/>
              </a:lnSpc>
              <a:buFont typeface="Wingdings" panose="05000000000000000000" pitchFamily="2" charset="2"/>
              <a:buChar char="ü"/>
            </a:pPr>
            <a:r>
              <a:rPr lang="en-US" sz="2400" dirty="0" smtClean="0"/>
              <a:t>During the middle of this era, </a:t>
            </a:r>
            <a:r>
              <a:rPr lang="en-US" sz="2400" dirty="0" smtClean="0">
                <a:solidFill>
                  <a:schemeClr val="accent6">
                    <a:lumMod val="60000"/>
                    <a:lumOff val="40000"/>
                  </a:schemeClr>
                </a:solidFill>
              </a:rPr>
              <a:t>plants, fungi, and animals colonized land.</a:t>
            </a:r>
          </a:p>
          <a:p>
            <a:pPr marL="457200" indent="-457200">
              <a:lnSpc>
                <a:spcPct val="150000"/>
              </a:lnSpc>
              <a:buFont typeface="Wingdings" panose="05000000000000000000" pitchFamily="2" charset="2"/>
              <a:buChar char="ü"/>
            </a:pPr>
            <a:r>
              <a:rPr lang="en-US" sz="2400" dirty="0" smtClean="0"/>
              <a:t>By the end of the era, forests of </a:t>
            </a:r>
            <a:r>
              <a:rPr lang="en-US" sz="2400" dirty="0" smtClean="0">
                <a:solidFill>
                  <a:schemeClr val="bg2">
                    <a:lumMod val="60000"/>
                    <a:lumOff val="40000"/>
                  </a:schemeClr>
                </a:solidFill>
              </a:rPr>
              <a:t>giant ferns</a:t>
            </a:r>
            <a:r>
              <a:rPr lang="en-US" sz="2400" dirty="0" smtClean="0"/>
              <a:t>, </a:t>
            </a:r>
          </a:p>
          <a:p>
            <a:pPr>
              <a:lnSpc>
                <a:spcPct val="150000"/>
              </a:lnSpc>
            </a:pPr>
            <a:r>
              <a:rPr lang="en-US" sz="2400" dirty="0"/>
              <a:t> </a:t>
            </a:r>
            <a:r>
              <a:rPr lang="en-US" sz="2400" dirty="0" smtClean="0"/>
              <a:t>     </a:t>
            </a:r>
            <a:r>
              <a:rPr lang="en-US" sz="2400" dirty="0" smtClean="0">
                <a:solidFill>
                  <a:schemeClr val="bg2">
                    <a:lumMod val="60000"/>
                    <a:lumOff val="40000"/>
                  </a:schemeClr>
                </a:solidFill>
              </a:rPr>
              <a:t>horsetails</a:t>
            </a:r>
            <a:r>
              <a:rPr lang="en-US" sz="2400" dirty="0" smtClean="0"/>
              <a:t>, and </a:t>
            </a:r>
            <a:r>
              <a:rPr lang="en-US" sz="2400" dirty="0" smtClean="0">
                <a:solidFill>
                  <a:schemeClr val="bg2">
                    <a:lumMod val="60000"/>
                    <a:lumOff val="40000"/>
                  </a:schemeClr>
                </a:solidFill>
              </a:rPr>
              <a:t>conifers </a:t>
            </a:r>
            <a:r>
              <a:rPr lang="en-US" sz="2400" dirty="0" smtClean="0"/>
              <a:t>covered much of Earth.</a:t>
            </a:r>
          </a:p>
          <a:p>
            <a:pPr marL="457200" indent="-457200">
              <a:lnSpc>
                <a:spcPct val="150000"/>
              </a:lnSpc>
              <a:buFont typeface="Wingdings" panose="05000000000000000000" pitchFamily="2" charset="2"/>
              <a:buChar char="ü"/>
            </a:pPr>
            <a:r>
              <a:rPr lang="en-US" sz="2400" dirty="0" smtClean="0"/>
              <a:t>No flowering plants existed yet.</a:t>
            </a:r>
          </a:p>
          <a:p>
            <a:pPr marL="457200" indent="-457200">
              <a:lnSpc>
                <a:spcPct val="150000"/>
              </a:lnSpc>
              <a:buFont typeface="Wingdings" panose="05000000000000000000" pitchFamily="2" charset="2"/>
              <a:buChar char="ü"/>
            </a:pPr>
            <a:r>
              <a:rPr lang="en-US" sz="2400" dirty="0" smtClean="0"/>
              <a:t>Fossil records indicate </a:t>
            </a:r>
            <a:r>
              <a:rPr lang="en-US" sz="2400" dirty="0" smtClean="0">
                <a:solidFill>
                  <a:schemeClr val="accent5"/>
                </a:solidFill>
              </a:rPr>
              <a:t>arthropods </a:t>
            </a:r>
            <a:r>
              <a:rPr lang="en-US" sz="2400" dirty="0" smtClean="0"/>
              <a:t>were the first land animals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914400"/>
            <a:ext cx="1566624"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37280"/>
            <a:ext cx="2748239" cy="2006320"/>
          </a:xfrm>
          <a:prstGeom prst="rect">
            <a:avLst/>
          </a:prstGeom>
        </p:spPr>
      </p:pic>
    </p:spTree>
    <p:extLst>
      <p:ext uri="{BB962C8B-B14F-4D97-AF65-F5344CB8AC3E}">
        <p14:creationId xmlns:p14="http://schemas.microsoft.com/office/powerpoint/2010/main" val="780918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267200"/>
            <a:ext cx="2997200" cy="2121456"/>
          </a:xfrm>
          <a:prstGeom prst="rect">
            <a:avLst/>
          </a:prstGeom>
        </p:spPr>
      </p:pic>
      <p:sp>
        <p:nvSpPr>
          <p:cNvPr id="3" name="Subtitle 2"/>
          <p:cNvSpPr>
            <a:spLocks noGrp="1"/>
          </p:cNvSpPr>
          <p:nvPr>
            <p:ph type="subTitle" idx="1"/>
          </p:nvPr>
        </p:nvSpPr>
        <p:spPr>
          <a:xfrm>
            <a:off x="152399" y="1219200"/>
            <a:ext cx="8839199" cy="5486400"/>
          </a:xfrm>
        </p:spPr>
        <p:txBody>
          <a:bodyPr/>
          <a:lstStyle/>
          <a:p>
            <a:pPr marL="457200" indent="-457200">
              <a:lnSpc>
                <a:spcPct val="150000"/>
              </a:lnSpc>
              <a:buFont typeface="Wingdings" panose="05000000000000000000" pitchFamily="2" charset="2"/>
              <a:buChar char="ü"/>
            </a:pPr>
            <a:r>
              <a:rPr lang="en-US" sz="2600" dirty="0" smtClean="0"/>
              <a:t>The largest mass extinction was the </a:t>
            </a:r>
            <a:r>
              <a:rPr lang="en-US" sz="2600" dirty="0" smtClean="0">
                <a:solidFill>
                  <a:schemeClr val="accent6">
                    <a:lumMod val="60000"/>
                    <a:lumOff val="40000"/>
                  </a:schemeClr>
                </a:solidFill>
              </a:rPr>
              <a:t>Permian extinction </a:t>
            </a:r>
            <a:r>
              <a:rPr lang="en-US" sz="2600" dirty="0" smtClean="0"/>
              <a:t>during this era.</a:t>
            </a:r>
          </a:p>
          <a:p>
            <a:pPr marL="457200" indent="-457200">
              <a:lnSpc>
                <a:spcPct val="150000"/>
              </a:lnSpc>
              <a:buFont typeface="Wingdings" panose="05000000000000000000" pitchFamily="2" charset="2"/>
              <a:buChar char="ü"/>
            </a:pPr>
            <a:r>
              <a:rPr lang="en-US" sz="2600" dirty="0" smtClean="0"/>
              <a:t>Earth’s continents had </a:t>
            </a:r>
            <a:r>
              <a:rPr lang="en-US" sz="2600" dirty="0" smtClean="0">
                <a:solidFill>
                  <a:schemeClr val="tx1"/>
                </a:solidFill>
              </a:rPr>
              <a:t>formed Pangaea </a:t>
            </a:r>
          </a:p>
          <a:p>
            <a:pPr>
              <a:lnSpc>
                <a:spcPct val="150000"/>
              </a:lnSpc>
            </a:pPr>
            <a:r>
              <a:rPr lang="en-US" sz="2600" dirty="0"/>
              <a:t> </a:t>
            </a:r>
            <a:r>
              <a:rPr lang="en-US" sz="2600" dirty="0" smtClean="0"/>
              <a:t>     and inland seas had disappeared.</a:t>
            </a:r>
          </a:p>
          <a:p>
            <a:pPr marL="457200" indent="-457200">
              <a:lnSpc>
                <a:spcPct val="150000"/>
              </a:lnSpc>
              <a:buFont typeface="Wingdings" panose="05000000000000000000" pitchFamily="2" charset="2"/>
              <a:buChar char="ü"/>
            </a:pPr>
            <a:r>
              <a:rPr lang="en-US" sz="2600" dirty="0" smtClean="0">
                <a:solidFill>
                  <a:schemeClr val="accent6">
                    <a:lumMod val="60000"/>
                    <a:lumOff val="40000"/>
                  </a:schemeClr>
                </a:solidFill>
              </a:rPr>
              <a:t>90% of marine species </a:t>
            </a:r>
            <a:r>
              <a:rPr lang="en-US" sz="2600" dirty="0" smtClean="0"/>
              <a:t>and </a:t>
            </a:r>
            <a:r>
              <a:rPr lang="en-US" sz="2600" dirty="0" smtClean="0">
                <a:solidFill>
                  <a:schemeClr val="accent6">
                    <a:lumMod val="60000"/>
                    <a:lumOff val="40000"/>
                  </a:schemeClr>
                </a:solidFill>
              </a:rPr>
              <a:t>78% of land species </a:t>
            </a:r>
            <a:r>
              <a:rPr lang="en-US" sz="2600" dirty="0" smtClean="0"/>
              <a:t>became </a:t>
            </a:r>
            <a:r>
              <a:rPr lang="en-US" sz="2600" dirty="0" smtClean="0">
                <a:solidFill>
                  <a:schemeClr val="accent6">
                    <a:lumMod val="60000"/>
                    <a:lumOff val="40000"/>
                  </a:schemeClr>
                </a:solidFill>
              </a:rPr>
              <a:t>extinct</a:t>
            </a:r>
            <a:r>
              <a:rPr lang="en-US" sz="2600" dirty="0" smtClean="0"/>
              <a:t>.</a:t>
            </a:r>
          </a:p>
          <a:p>
            <a:pPr marL="457200" indent="-457200">
              <a:lnSpc>
                <a:spcPct val="150000"/>
              </a:lnSpc>
              <a:buFont typeface="Wingdings" panose="05000000000000000000" pitchFamily="2" charset="2"/>
              <a:buChar char="ü"/>
            </a:pPr>
            <a:r>
              <a:rPr lang="en-US" sz="2600" dirty="0" smtClean="0"/>
              <a:t>Fossil records shows groups of </a:t>
            </a:r>
            <a:r>
              <a:rPr lang="en-US" sz="2600" dirty="0" smtClean="0">
                <a:solidFill>
                  <a:schemeClr val="bg2">
                    <a:lumMod val="60000"/>
                    <a:lumOff val="40000"/>
                  </a:schemeClr>
                </a:solidFill>
              </a:rPr>
              <a:t>reptiles</a:t>
            </a:r>
            <a:r>
              <a:rPr lang="en-US" sz="2600" dirty="0" smtClean="0"/>
              <a:t> and </a:t>
            </a:r>
            <a:r>
              <a:rPr lang="en-US" sz="2600" dirty="0" smtClean="0">
                <a:solidFill>
                  <a:schemeClr val="bg2">
                    <a:lumMod val="60000"/>
                    <a:lumOff val="40000"/>
                  </a:schemeClr>
                </a:solidFill>
              </a:rPr>
              <a:t>amphibians </a:t>
            </a:r>
            <a:r>
              <a:rPr lang="en-US" sz="2600" dirty="0" smtClean="0"/>
              <a:t>survived. </a:t>
            </a:r>
            <a:endParaRPr lang="en-US" sz="2600" dirty="0"/>
          </a:p>
        </p:txBody>
      </p:sp>
      <p:sp>
        <p:nvSpPr>
          <p:cNvPr id="5" name="Title 1"/>
          <p:cNvSpPr>
            <a:spLocks noGrp="1"/>
          </p:cNvSpPr>
          <p:nvPr>
            <p:ph type="ctrTitle"/>
          </p:nvPr>
        </p:nvSpPr>
        <p:spPr>
          <a:xfrm>
            <a:off x="304800" y="228600"/>
            <a:ext cx="8686799" cy="874195"/>
          </a:xfrm>
        </p:spPr>
        <p:txBody>
          <a:bodyPr/>
          <a:lstStyle/>
          <a:p>
            <a:r>
              <a:rPr lang="en-US" dirty="0" smtClean="0"/>
              <a:t>The Paleozoic Era (“Ancient Life”)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752600"/>
            <a:ext cx="2895600" cy="1883317"/>
          </a:xfrm>
          <a:prstGeom prst="rect">
            <a:avLst/>
          </a:prstGeom>
        </p:spPr>
      </p:pic>
    </p:spTree>
    <p:extLst>
      <p:ext uri="{BB962C8B-B14F-4D97-AF65-F5344CB8AC3E}">
        <p14:creationId xmlns:p14="http://schemas.microsoft.com/office/powerpoint/2010/main" val="98840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8" y="152400"/>
            <a:ext cx="8683222" cy="838200"/>
          </a:xfrm>
        </p:spPr>
        <p:txBody>
          <a:bodyPr/>
          <a:lstStyle/>
          <a:p>
            <a:r>
              <a:rPr lang="en-US" sz="4400" b="1" u="sng" dirty="0" smtClean="0">
                <a:solidFill>
                  <a:srgbClr val="F60E88"/>
                </a:solidFill>
              </a:rPr>
              <a:t>Lecture, Class Discussions, Presentations</a:t>
            </a:r>
            <a:endParaRPr lang="en-US" sz="4400" b="1" u="sng" dirty="0">
              <a:solidFill>
                <a:srgbClr val="F60E88"/>
              </a:solidFill>
            </a:endParaRPr>
          </a:p>
        </p:txBody>
      </p:sp>
      <p:sp>
        <p:nvSpPr>
          <p:cNvPr id="4" name="Content Placeholder 2"/>
          <p:cNvSpPr>
            <a:spLocks noGrp="1"/>
          </p:cNvSpPr>
          <p:nvPr>
            <p:ph idx="1"/>
          </p:nvPr>
        </p:nvSpPr>
        <p:spPr>
          <a:xfrm>
            <a:off x="498341" y="990601"/>
            <a:ext cx="8417059" cy="5715000"/>
          </a:xfrm>
        </p:spPr>
        <p:txBody>
          <a:bodyPr>
            <a:normAutofit fontScale="92500" lnSpcReduction="10000"/>
          </a:bodyPr>
          <a:lstStyle/>
          <a:p>
            <a:r>
              <a:rPr lang="en-US" sz="3900" b="1" dirty="0">
                <a:solidFill>
                  <a:srgbClr val="FF0000"/>
                </a:solidFill>
              </a:rPr>
              <a:t>C</a:t>
            </a:r>
            <a:r>
              <a:rPr lang="en-US" sz="3900" dirty="0"/>
              <a:t> – Speaker Voice Level 3; Listener Voice level 0</a:t>
            </a:r>
          </a:p>
          <a:p>
            <a:r>
              <a:rPr lang="en-US" sz="3900" b="1" dirty="0">
                <a:solidFill>
                  <a:srgbClr val="FF0000"/>
                </a:solidFill>
              </a:rPr>
              <a:t>H</a:t>
            </a:r>
            <a:r>
              <a:rPr lang="en-US" sz="3900" dirty="0"/>
              <a:t> – Raise your hand using appropriate hand signals and wait to be called on.</a:t>
            </a:r>
          </a:p>
          <a:p>
            <a:r>
              <a:rPr lang="en-US" sz="3900" b="1" dirty="0">
                <a:solidFill>
                  <a:srgbClr val="FF0000"/>
                </a:solidFill>
              </a:rPr>
              <a:t>A </a:t>
            </a:r>
            <a:r>
              <a:rPr lang="en-US" sz="3900" dirty="0"/>
              <a:t>– Lecture, Class Discussions, Presentations</a:t>
            </a:r>
          </a:p>
          <a:p>
            <a:r>
              <a:rPr lang="en-US" sz="3900" b="1" dirty="0">
                <a:solidFill>
                  <a:srgbClr val="FF0000"/>
                </a:solidFill>
              </a:rPr>
              <a:t>M</a:t>
            </a:r>
            <a:r>
              <a:rPr lang="en-US" sz="3900" dirty="0"/>
              <a:t> – NONE</a:t>
            </a:r>
          </a:p>
          <a:p>
            <a:r>
              <a:rPr lang="en-US" sz="3900" b="1" dirty="0">
                <a:solidFill>
                  <a:srgbClr val="FF0000"/>
                </a:solidFill>
              </a:rPr>
              <a:t>P</a:t>
            </a:r>
            <a:r>
              <a:rPr lang="en-US" sz="3900" dirty="0"/>
              <a:t> – Eyes watching, Ears listening, Facing the presenters, </a:t>
            </a:r>
            <a:r>
              <a:rPr lang="en-US" sz="3900" dirty="0" smtClean="0"/>
              <a:t>ready </a:t>
            </a:r>
            <a:r>
              <a:rPr lang="en-US" sz="3900" dirty="0"/>
              <a:t>to offer feedback; SLANT</a:t>
            </a:r>
          </a:p>
          <a:p>
            <a:r>
              <a:rPr lang="en-US" sz="3900" b="1" dirty="0">
                <a:solidFill>
                  <a:srgbClr val="FF0000"/>
                </a:solidFill>
              </a:rPr>
              <a:t>S</a:t>
            </a:r>
            <a:r>
              <a:rPr lang="en-US" sz="3900" dirty="0"/>
              <a:t>- Success</a:t>
            </a:r>
          </a:p>
          <a:p>
            <a:endParaRPr lang="en-US" dirty="0"/>
          </a:p>
        </p:txBody>
      </p:sp>
    </p:spTree>
    <p:extLst>
      <p:ext uri="{BB962C8B-B14F-4D97-AF65-F5344CB8AC3E}">
        <p14:creationId xmlns:p14="http://schemas.microsoft.com/office/powerpoint/2010/main" val="3575068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19200" y="304800"/>
            <a:ext cx="6781800" cy="2819400"/>
          </a:xfrm>
        </p:spPr>
        <p:txBody>
          <a:bodyPr/>
          <a:lstStyle/>
          <a:p>
            <a:pPr algn="ctr"/>
            <a:r>
              <a:rPr lang="en-US" dirty="0" smtClean="0"/>
              <a:t>Understanding Check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3124200"/>
            <a:ext cx="3505200" cy="3505200"/>
          </a:xfrm>
          <a:prstGeom prst="rect">
            <a:avLst/>
          </a:prstGeom>
        </p:spPr>
      </p:pic>
    </p:spTree>
    <p:extLst>
      <p:ext uri="{BB962C8B-B14F-4D97-AF65-F5344CB8AC3E}">
        <p14:creationId xmlns:p14="http://schemas.microsoft.com/office/powerpoint/2010/main" val="37511791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600200"/>
            <a:ext cx="7043208" cy="5105400"/>
          </a:xfrm>
        </p:spPr>
        <p:txBody>
          <a:bodyPr/>
          <a:lstStyle/>
          <a:p>
            <a:r>
              <a:rPr lang="en-US" dirty="0" smtClean="0"/>
              <a:t>The Cambrian Explosion included</a:t>
            </a:r>
          </a:p>
          <a:p>
            <a:endParaRPr lang="en-US" dirty="0" smtClean="0"/>
          </a:p>
          <a:p>
            <a:r>
              <a:rPr lang="en-US" dirty="0" smtClean="0"/>
              <a:t>A. Flowering plants only</a:t>
            </a:r>
          </a:p>
          <a:p>
            <a:endParaRPr lang="en-US" dirty="0"/>
          </a:p>
          <a:p>
            <a:r>
              <a:rPr lang="en-US" dirty="0" smtClean="0"/>
              <a:t>B. Marine life only</a:t>
            </a:r>
          </a:p>
          <a:p>
            <a:endParaRPr lang="en-US" dirty="0"/>
          </a:p>
          <a:p>
            <a:r>
              <a:rPr lang="en-US" dirty="0" smtClean="0"/>
              <a:t>C. Arthropods, marine life, and non-       flowering plants such as horsetails, conifers, and ferns</a:t>
            </a:r>
          </a:p>
          <a:p>
            <a:endParaRPr lang="en-US" dirty="0"/>
          </a:p>
          <a:p>
            <a:r>
              <a:rPr lang="en-US" dirty="0" smtClean="0"/>
              <a:t>D. Arthropods only</a:t>
            </a:r>
            <a:endParaRPr lang="en-US" dirty="0"/>
          </a:p>
        </p:txBody>
      </p:sp>
      <p:sp>
        <p:nvSpPr>
          <p:cNvPr id="4" name="Text Placeholder 3"/>
          <p:cNvSpPr>
            <a:spLocks noGrp="1"/>
          </p:cNvSpPr>
          <p:nvPr>
            <p:ph type="body" sz="quarter" idx="10"/>
          </p:nvPr>
        </p:nvSpPr>
        <p:spPr>
          <a:xfrm>
            <a:off x="1981200" y="76200"/>
            <a:ext cx="5486400" cy="1384994"/>
          </a:xfrm>
        </p:spPr>
        <p:txBody>
          <a:bodyPr/>
          <a:lstStyle/>
          <a:p>
            <a:r>
              <a:rPr lang="en-US" dirty="0" smtClean="0"/>
              <a:t>A, B, C, or D</a:t>
            </a:r>
            <a:endParaRPr lang="en-US" dirty="0"/>
          </a:p>
        </p:txBody>
      </p:sp>
    </p:spTree>
    <p:extLst>
      <p:ext uri="{BB962C8B-B14F-4D97-AF65-F5344CB8AC3E}">
        <p14:creationId xmlns:p14="http://schemas.microsoft.com/office/powerpoint/2010/main" val="27028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043208" cy="1523494"/>
          </a:xfrm>
        </p:spPr>
        <p:txBody>
          <a:bodyPr/>
          <a:lstStyle/>
          <a:p>
            <a:r>
              <a:rPr lang="en-US" dirty="0" smtClean="0"/>
              <a:t>Review Questions </a:t>
            </a:r>
            <a:endParaRPr lang="en-US" dirty="0"/>
          </a:p>
        </p:txBody>
      </p:sp>
      <p:sp>
        <p:nvSpPr>
          <p:cNvPr id="3" name="Subtitle 2"/>
          <p:cNvSpPr>
            <a:spLocks noGrp="1"/>
          </p:cNvSpPr>
          <p:nvPr>
            <p:ph type="subTitle" idx="1"/>
          </p:nvPr>
        </p:nvSpPr>
        <p:spPr>
          <a:xfrm>
            <a:off x="152400" y="2209800"/>
            <a:ext cx="8763000" cy="3124706"/>
          </a:xfrm>
        </p:spPr>
        <p:txBody>
          <a:bodyPr/>
          <a:lstStyle/>
          <a:p>
            <a:pPr algn="ctr"/>
            <a:r>
              <a:rPr lang="en-US" sz="4000" dirty="0" smtClean="0"/>
              <a:t>What groups of animals survived the extinction during the Paleozoic Era?</a:t>
            </a:r>
          </a:p>
          <a:p>
            <a:pPr algn="ctr"/>
            <a:endParaRPr lang="en-US" sz="4000" dirty="0"/>
          </a:p>
          <a:p>
            <a:pPr algn="ctr"/>
            <a:r>
              <a:rPr lang="en-US" sz="4000" dirty="0" smtClean="0"/>
              <a:t>Can you think of any possible reasons for why they may have survived?</a:t>
            </a:r>
            <a:endParaRPr lang="en-US" sz="4000" dirty="0"/>
          </a:p>
        </p:txBody>
      </p:sp>
    </p:spTree>
    <p:extLst>
      <p:ext uri="{BB962C8B-B14F-4D97-AF65-F5344CB8AC3E}">
        <p14:creationId xmlns:p14="http://schemas.microsoft.com/office/powerpoint/2010/main" val="20015335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599" y="1219200"/>
            <a:ext cx="8762999" cy="5486400"/>
          </a:xfrm>
        </p:spPr>
        <p:txBody>
          <a:bodyPr/>
          <a:lstStyle/>
          <a:p>
            <a:pPr marL="457200" indent="-457200">
              <a:lnSpc>
                <a:spcPct val="150000"/>
              </a:lnSpc>
              <a:buFont typeface="Wingdings" panose="05000000000000000000" pitchFamily="2" charset="2"/>
              <a:buChar char="ü"/>
            </a:pPr>
            <a:r>
              <a:rPr lang="en-US" sz="2600" dirty="0" smtClean="0"/>
              <a:t>Began </a:t>
            </a:r>
            <a:r>
              <a:rPr lang="en-US" sz="2600" dirty="0" smtClean="0">
                <a:solidFill>
                  <a:srgbClr val="FFFF00"/>
                </a:solidFill>
              </a:rPr>
              <a:t>251 </a:t>
            </a:r>
            <a:r>
              <a:rPr lang="en-US" sz="2600" dirty="0" err="1" smtClean="0">
                <a:solidFill>
                  <a:srgbClr val="FFFF00"/>
                </a:solidFill>
              </a:rPr>
              <a:t>mya</a:t>
            </a:r>
            <a:endParaRPr lang="en-US" sz="2600" dirty="0" smtClean="0">
              <a:solidFill>
                <a:srgbClr val="FFFF00"/>
              </a:solidFill>
            </a:endParaRPr>
          </a:p>
          <a:p>
            <a:pPr marL="457200" indent="-457200">
              <a:lnSpc>
                <a:spcPct val="150000"/>
              </a:lnSpc>
              <a:buFont typeface="Wingdings" panose="05000000000000000000" pitchFamily="2" charset="2"/>
              <a:buChar char="ü"/>
            </a:pPr>
            <a:r>
              <a:rPr lang="en-US" sz="2600" dirty="0" smtClean="0"/>
              <a:t>Commonly referred to as the </a:t>
            </a:r>
            <a:r>
              <a:rPr lang="en-US" sz="2600" dirty="0" smtClean="0">
                <a:solidFill>
                  <a:schemeClr val="accent6">
                    <a:lumMod val="60000"/>
                    <a:lumOff val="40000"/>
                  </a:schemeClr>
                </a:solidFill>
              </a:rPr>
              <a:t>age of the reptiles</a:t>
            </a:r>
          </a:p>
          <a:p>
            <a:pPr marL="457200" indent="-457200">
              <a:lnSpc>
                <a:spcPct val="150000"/>
              </a:lnSpc>
              <a:buFont typeface="Wingdings" panose="05000000000000000000" pitchFamily="2" charset="2"/>
              <a:buChar char="ü"/>
            </a:pPr>
            <a:r>
              <a:rPr lang="en-US" sz="2600" dirty="0" smtClean="0">
                <a:solidFill>
                  <a:schemeClr val="accent5"/>
                </a:solidFill>
              </a:rPr>
              <a:t>Dinosaurs </a:t>
            </a:r>
            <a:r>
              <a:rPr lang="en-US" sz="2600" dirty="0" smtClean="0"/>
              <a:t>dominated during this period</a:t>
            </a:r>
          </a:p>
          <a:p>
            <a:pPr>
              <a:lnSpc>
                <a:spcPct val="150000"/>
              </a:lnSpc>
            </a:pPr>
            <a:r>
              <a:rPr lang="en-US" sz="2600" dirty="0"/>
              <a:t> </a:t>
            </a:r>
            <a:r>
              <a:rPr lang="en-US" sz="2600" dirty="0" smtClean="0"/>
              <a:t>     for approximately 150 million years</a:t>
            </a:r>
          </a:p>
          <a:p>
            <a:pPr marL="457200" indent="-457200">
              <a:lnSpc>
                <a:spcPct val="150000"/>
              </a:lnSpc>
              <a:buFont typeface="Wingdings" panose="05000000000000000000" pitchFamily="2" charset="2"/>
              <a:buChar char="ü"/>
            </a:pPr>
            <a:r>
              <a:rPr lang="en-US" sz="2600" dirty="0" smtClean="0"/>
              <a:t>First </a:t>
            </a:r>
            <a:r>
              <a:rPr lang="en-US" sz="2600" dirty="0" smtClean="0">
                <a:solidFill>
                  <a:schemeClr val="accent5"/>
                </a:solidFill>
              </a:rPr>
              <a:t>birds</a:t>
            </a:r>
            <a:r>
              <a:rPr lang="en-US" sz="2600" dirty="0" smtClean="0"/>
              <a:t> and </a:t>
            </a:r>
            <a:r>
              <a:rPr lang="en-US" sz="2600" dirty="0" smtClean="0">
                <a:solidFill>
                  <a:schemeClr val="accent5"/>
                </a:solidFill>
              </a:rPr>
              <a:t>mammals</a:t>
            </a:r>
            <a:r>
              <a:rPr lang="en-US" sz="2600" dirty="0" smtClean="0"/>
              <a:t> appeared</a:t>
            </a:r>
          </a:p>
          <a:p>
            <a:pPr marL="457200" indent="-457200">
              <a:lnSpc>
                <a:spcPct val="150000"/>
              </a:lnSpc>
              <a:buFont typeface="Wingdings" panose="05000000000000000000" pitchFamily="2" charset="2"/>
              <a:buChar char="ü"/>
            </a:pPr>
            <a:r>
              <a:rPr lang="en-US" sz="2600" dirty="0" smtClean="0"/>
              <a:t>Most important plants were conifers which formed large forests</a:t>
            </a:r>
          </a:p>
          <a:p>
            <a:pPr marL="457200" indent="-457200">
              <a:lnSpc>
                <a:spcPct val="150000"/>
              </a:lnSpc>
              <a:buFont typeface="Wingdings" panose="05000000000000000000" pitchFamily="2" charset="2"/>
              <a:buChar char="ü"/>
            </a:pPr>
            <a:r>
              <a:rPr lang="en-US" sz="2600" dirty="0" smtClean="0">
                <a:solidFill>
                  <a:srgbClr val="92D050"/>
                </a:solidFill>
              </a:rPr>
              <a:t>Flowering plants </a:t>
            </a:r>
            <a:r>
              <a:rPr lang="en-US" sz="2600" dirty="0" smtClean="0"/>
              <a:t>appeared </a:t>
            </a:r>
          </a:p>
          <a:p>
            <a:pPr>
              <a:lnSpc>
                <a:spcPct val="150000"/>
              </a:lnSpc>
            </a:pPr>
            <a:r>
              <a:rPr lang="en-US" sz="2600" dirty="0"/>
              <a:t> </a:t>
            </a:r>
            <a:r>
              <a:rPr lang="en-US" sz="2600" dirty="0" smtClean="0"/>
              <a:t>     later in the Mesozoic Era</a:t>
            </a:r>
          </a:p>
        </p:txBody>
      </p:sp>
      <p:sp>
        <p:nvSpPr>
          <p:cNvPr id="5" name="Title 1"/>
          <p:cNvSpPr>
            <a:spLocks noGrp="1"/>
          </p:cNvSpPr>
          <p:nvPr>
            <p:ph type="ctrTitle"/>
          </p:nvPr>
        </p:nvSpPr>
        <p:spPr>
          <a:xfrm>
            <a:off x="304800" y="228600"/>
            <a:ext cx="8686799" cy="874195"/>
          </a:xfrm>
        </p:spPr>
        <p:txBody>
          <a:bodyPr/>
          <a:lstStyle/>
          <a:p>
            <a:r>
              <a:rPr lang="en-US" dirty="0" smtClean="0"/>
              <a:t>The Mesozoic Era (“Middle Life”)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557" y="2362200"/>
            <a:ext cx="2971800" cy="19325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2895600" cy="2171700"/>
          </a:xfrm>
          <a:prstGeom prst="rect">
            <a:avLst/>
          </a:prstGeom>
        </p:spPr>
      </p:pic>
    </p:spTree>
    <p:extLst>
      <p:ext uri="{BB962C8B-B14F-4D97-AF65-F5344CB8AC3E}">
        <p14:creationId xmlns:p14="http://schemas.microsoft.com/office/powerpoint/2010/main" val="32546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102795"/>
            <a:ext cx="8561231" cy="5510506"/>
          </a:xfrm>
        </p:spPr>
        <p:txBody>
          <a:bodyPr/>
          <a:lstStyle/>
          <a:p>
            <a:pPr marL="457200" indent="-457200">
              <a:lnSpc>
                <a:spcPct val="100000"/>
              </a:lnSpc>
              <a:buFont typeface="Wingdings" panose="05000000000000000000" pitchFamily="2" charset="2"/>
              <a:buChar char="ü"/>
            </a:pPr>
            <a:r>
              <a:rPr lang="en-US" sz="2600" dirty="0" smtClean="0">
                <a:solidFill>
                  <a:schemeClr val="accent6">
                    <a:lumMod val="60000"/>
                    <a:lumOff val="40000"/>
                  </a:schemeClr>
                </a:solidFill>
              </a:rPr>
              <a:t>Cretaceous-Tertiary Extinction</a:t>
            </a:r>
          </a:p>
          <a:p>
            <a:pPr marL="457200" indent="-457200">
              <a:lnSpc>
                <a:spcPct val="100000"/>
              </a:lnSpc>
              <a:buFont typeface="Wingdings" panose="05000000000000000000" pitchFamily="2" charset="2"/>
              <a:buChar char="ü"/>
            </a:pPr>
            <a:r>
              <a:rPr lang="en-US" sz="2600" dirty="0" smtClean="0">
                <a:solidFill>
                  <a:schemeClr val="accent6">
                    <a:lumMod val="60000"/>
                    <a:lumOff val="40000"/>
                  </a:schemeClr>
                </a:solidFill>
              </a:rPr>
              <a:t>All</a:t>
            </a:r>
            <a:r>
              <a:rPr lang="en-US" sz="2600" dirty="0" smtClean="0"/>
              <a:t> of the </a:t>
            </a:r>
            <a:r>
              <a:rPr lang="en-US" sz="2600" dirty="0" smtClean="0">
                <a:solidFill>
                  <a:schemeClr val="accent6">
                    <a:lumMod val="60000"/>
                    <a:lumOff val="40000"/>
                  </a:schemeClr>
                </a:solidFill>
              </a:rPr>
              <a:t>dinosaurs</a:t>
            </a:r>
            <a:r>
              <a:rPr lang="en-US" sz="2600" dirty="0" smtClean="0"/>
              <a:t> and about </a:t>
            </a:r>
            <a:r>
              <a:rPr lang="en-US" sz="2600" dirty="0" smtClean="0">
                <a:solidFill>
                  <a:schemeClr val="accent6">
                    <a:lumMod val="60000"/>
                    <a:lumOff val="40000"/>
                  </a:schemeClr>
                </a:solidFill>
              </a:rPr>
              <a:t>1/2 of the </a:t>
            </a:r>
          </a:p>
          <a:p>
            <a:pPr>
              <a:lnSpc>
                <a:spcPct val="100000"/>
              </a:lnSpc>
            </a:pPr>
            <a:r>
              <a:rPr lang="en-US" sz="2600" dirty="0">
                <a:solidFill>
                  <a:schemeClr val="accent6">
                    <a:lumMod val="60000"/>
                    <a:lumOff val="40000"/>
                  </a:schemeClr>
                </a:solidFill>
              </a:rPr>
              <a:t> </a:t>
            </a:r>
            <a:r>
              <a:rPr lang="en-US" sz="2600" dirty="0" smtClean="0">
                <a:solidFill>
                  <a:schemeClr val="accent6">
                    <a:lumMod val="60000"/>
                    <a:lumOff val="40000"/>
                  </a:schemeClr>
                </a:solidFill>
              </a:rPr>
              <a:t>      animals and plant species became extinct </a:t>
            </a:r>
          </a:p>
          <a:p>
            <a:pPr marL="457200" indent="-457200">
              <a:lnSpc>
                <a:spcPct val="100000"/>
              </a:lnSpc>
              <a:buFont typeface="Wingdings" panose="05000000000000000000" pitchFamily="2" charset="2"/>
              <a:buChar char="ü"/>
            </a:pPr>
            <a:r>
              <a:rPr lang="en-US" sz="2600" dirty="0" smtClean="0"/>
              <a:t>The disappearance of many types of fossils from the fossil record prove this mass extinction</a:t>
            </a:r>
          </a:p>
          <a:p>
            <a:pPr marL="457200" indent="-457200">
              <a:lnSpc>
                <a:spcPct val="100000"/>
              </a:lnSpc>
              <a:buFont typeface="Wingdings" panose="05000000000000000000" pitchFamily="2" charset="2"/>
              <a:buChar char="ü"/>
            </a:pPr>
            <a:r>
              <a:rPr lang="en-US" sz="2600" dirty="0" smtClean="0"/>
              <a:t>Possible hypothesis: an </a:t>
            </a:r>
            <a:r>
              <a:rPr lang="en-US" sz="2600" dirty="0" smtClean="0">
                <a:solidFill>
                  <a:schemeClr val="accent6">
                    <a:lumMod val="60000"/>
                    <a:lumOff val="40000"/>
                  </a:schemeClr>
                </a:solidFill>
              </a:rPr>
              <a:t>object from our solar system hit Earth…</a:t>
            </a:r>
          </a:p>
          <a:p>
            <a:pPr marL="914382" lvl="1" indent="-457200" algn="l">
              <a:lnSpc>
                <a:spcPct val="100000"/>
              </a:lnSpc>
              <a:buFont typeface="Wingdings" panose="05000000000000000000" pitchFamily="2" charset="2"/>
              <a:buChar char="ü"/>
            </a:pPr>
            <a:r>
              <a:rPr lang="en-US" sz="2600" dirty="0" smtClean="0"/>
              <a:t>Impact </a:t>
            </a:r>
            <a:r>
              <a:rPr lang="en-US" sz="2600" dirty="0" smtClean="0">
                <a:sym typeface="Wingdings" panose="05000000000000000000" pitchFamily="2" charset="2"/>
              </a:rPr>
              <a:t> dust clouds  fires  blocked sunlight  plants died  no plants = no food for plant eating animals  no plant eating animals for meat eating animals  bye </a:t>
            </a:r>
            <a:r>
              <a:rPr lang="en-US" sz="2600" dirty="0" err="1" smtClean="0">
                <a:sym typeface="Wingdings" panose="05000000000000000000" pitchFamily="2" charset="2"/>
              </a:rPr>
              <a:t>bye</a:t>
            </a:r>
            <a:r>
              <a:rPr lang="en-US" sz="2600" dirty="0" smtClean="0">
                <a:sym typeface="Wingdings" panose="05000000000000000000" pitchFamily="2" charset="2"/>
              </a:rPr>
              <a:t> </a:t>
            </a:r>
            <a:endParaRPr lang="en-US" sz="2600" dirty="0"/>
          </a:p>
        </p:txBody>
      </p:sp>
      <p:sp>
        <p:nvSpPr>
          <p:cNvPr id="5" name="Title 1"/>
          <p:cNvSpPr>
            <a:spLocks noGrp="1"/>
          </p:cNvSpPr>
          <p:nvPr>
            <p:ph type="ctrTitle"/>
          </p:nvPr>
        </p:nvSpPr>
        <p:spPr>
          <a:xfrm>
            <a:off x="304800" y="228600"/>
            <a:ext cx="8686799" cy="874195"/>
          </a:xfrm>
        </p:spPr>
        <p:txBody>
          <a:bodyPr/>
          <a:lstStyle/>
          <a:p>
            <a:r>
              <a:rPr lang="en-US" dirty="0" smtClean="0"/>
              <a:t>The Mesozoic Era (“Middle Life”)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5194211"/>
            <a:ext cx="2209800" cy="16573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914400"/>
            <a:ext cx="2214622" cy="1383365"/>
          </a:xfrm>
          <a:prstGeom prst="rect">
            <a:avLst/>
          </a:prstGeom>
        </p:spPr>
      </p:pic>
    </p:spTree>
    <p:extLst>
      <p:ext uri="{BB962C8B-B14F-4D97-AF65-F5344CB8AC3E}">
        <p14:creationId xmlns:p14="http://schemas.microsoft.com/office/powerpoint/2010/main" val="3551788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8" y="152400"/>
            <a:ext cx="8683222" cy="838200"/>
          </a:xfrm>
        </p:spPr>
        <p:txBody>
          <a:bodyPr/>
          <a:lstStyle/>
          <a:p>
            <a:r>
              <a:rPr lang="en-US" sz="4400" b="1" u="sng" dirty="0" smtClean="0">
                <a:solidFill>
                  <a:srgbClr val="F60E88"/>
                </a:solidFill>
              </a:rPr>
              <a:t>Lecture, Class Discussions, Presentations</a:t>
            </a:r>
            <a:endParaRPr lang="en-US" sz="4400" b="1" u="sng" dirty="0">
              <a:solidFill>
                <a:srgbClr val="F60E88"/>
              </a:solidFill>
            </a:endParaRPr>
          </a:p>
        </p:txBody>
      </p:sp>
      <p:sp>
        <p:nvSpPr>
          <p:cNvPr id="4" name="Content Placeholder 2"/>
          <p:cNvSpPr>
            <a:spLocks noGrp="1"/>
          </p:cNvSpPr>
          <p:nvPr>
            <p:ph idx="1"/>
          </p:nvPr>
        </p:nvSpPr>
        <p:spPr>
          <a:xfrm>
            <a:off x="498341" y="990601"/>
            <a:ext cx="8417059" cy="5715000"/>
          </a:xfrm>
        </p:spPr>
        <p:txBody>
          <a:bodyPr>
            <a:normAutofit fontScale="92500" lnSpcReduction="10000"/>
          </a:bodyPr>
          <a:lstStyle/>
          <a:p>
            <a:r>
              <a:rPr lang="en-US" sz="3900" b="1" dirty="0">
                <a:solidFill>
                  <a:srgbClr val="FF0000"/>
                </a:solidFill>
              </a:rPr>
              <a:t>C</a:t>
            </a:r>
            <a:r>
              <a:rPr lang="en-US" sz="3900" dirty="0"/>
              <a:t> – Speaker Voice Level 3; Listener Voice level 0</a:t>
            </a:r>
          </a:p>
          <a:p>
            <a:r>
              <a:rPr lang="en-US" sz="3900" b="1" dirty="0">
                <a:solidFill>
                  <a:srgbClr val="FF0000"/>
                </a:solidFill>
              </a:rPr>
              <a:t>H</a:t>
            </a:r>
            <a:r>
              <a:rPr lang="en-US" sz="3900" dirty="0"/>
              <a:t> – Raise your hand using appropriate hand signals and wait to be called on.</a:t>
            </a:r>
          </a:p>
          <a:p>
            <a:r>
              <a:rPr lang="en-US" sz="3900" b="1" dirty="0">
                <a:solidFill>
                  <a:srgbClr val="FF0000"/>
                </a:solidFill>
              </a:rPr>
              <a:t>A </a:t>
            </a:r>
            <a:r>
              <a:rPr lang="en-US" sz="3900" dirty="0"/>
              <a:t>– Lecture, Class Discussions, Presentations</a:t>
            </a:r>
          </a:p>
          <a:p>
            <a:r>
              <a:rPr lang="en-US" sz="3900" b="1" dirty="0">
                <a:solidFill>
                  <a:srgbClr val="FF0000"/>
                </a:solidFill>
              </a:rPr>
              <a:t>M</a:t>
            </a:r>
            <a:r>
              <a:rPr lang="en-US" sz="3900" dirty="0"/>
              <a:t> – NONE</a:t>
            </a:r>
          </a:p>
          <a:p>
            <a:r>
              <a:rPr lang="en-US" sz="3900" b="1" dirty="0">
                <a:solidFill>
                  <a:srgbClr val="FF0000"/>
                </a:solidFill>
              </a:rPr>
              <a:t>P</a:t>
            </a:r>
            <a:r>
              <a:rPr lang="en-US" sz="3900" dirty="0"/>
              <a:t> – Eyes watching, Ears listening, Facing the presenters, </a:t>
            </a:r>
            <a:r>
              <a:rPr lang="en-US" sz="3900" dirty="0" smtClean="0"/>
              <a:t>ready </a:t>
            </a:r>
            <a:r>
              <a:rPr lang="en-US" sz="3900" dirty="0"/>
              <a:t>to offer feedback; SLANT</a:t>
            </a:r>
          </a:p>
          <a:p>
            <a:r>
              <a:rPr lang="en-US" sz="3900" b="1" dirty="0">
                <a:solidFill>
                  <a:srgbClr val="FF0000"/>
                </a:solidFill>
              </a:rPr>
              <a:t>S</a:t>
            </a:r>
            <a:r>
              <a:rPr lang="en-US" sz="3900" dirty="0"/>
              <a:t>- Success</a:t>
            </a:r>
          </a:p>
          <a:p>
            <a:endParaRPr lang="en-US" dirty="0"/>
          </a:p>
        </p:txBody>
      </p:sp>
    </p:spTree>
    <p:extLst>
      <p:ext uri="{BB962C8B-B14F-4D97-AF65-F5344CB8AC3E}">
        <p14:creationId xmlns:p14="http://schemas.microsoft.com/office/powerpoint/2010/main" val="2403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19200" y="304800"/>
            <a:ext cx="6781800" cy="2819400"/>
          </a:xfrm>
        </p:spPr>
        <p:txBody>
          <a:bodyPr/>
          <a:lstStyle/>
          <a:p>
            <a:pPr algn="ctr"/>
            <a:r>
              <a:rPr lang="en-US" dirty="0" smtClean="0"/>
              <a:t>Understanding Check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3124200"/>
            <a:ext cx="3505200" cy="3505200"/>
          </a:xfrm>
          <a:prstGeom prst="rect">
            <a:avLst/>
          </a:prstGeom>
        </p:spPr>
      </p:pic>
    </p:spTree>
    <p:extLst>
      <p:ext uri="{BB962C8B-B14F-4D97-AF65-F5344CB8AC3E}">
        <p14:creationId xmlns:p14="http://schemas.microsoft.com/office/powerpoint/2010/main" val="21028369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384994"/>
            <a:ext cx="7696200" cy="5473006"/>
          </a:xfrm>
        </p:spPr>
        <p:txBody>
          <a:bodyPr/>
          <a:lstStyle/>
          <a:p>
            <a:r>
              <a:rPr lang="en-US" dirty="0" smtClean="0"/>
              <a:t>The Cretaceous-Tertiary Extinction was responsible for …</a:t>
            </a:r>
          </a:p>
          <a:p>
            <a:endParaRPr lang="en-US" dirty="0" smtClean="0"/>
          </a:p>
          <a:p>
            <a:pPr marL="514350" indent="-514350">
              <a:buAutoNum type="alphaUcPeriod"/>
            </a:pPr>
            <a:r>
              <a:rPr lang="en-US" dirty="0" smtClean="0"/>
              <a:t>Killing all dinosaurs from Earth and about half the plant and animal species present</a:t>
            </a:r>
          </a:p>
          <a:p>
            <a:r>
              <a:rPr lang="en-US" dirty="0" smtClean="0"/>
              <a:t> </a:t>
            </a:r>
            <a:endParaRPr lang="en-US" dirty="0"/>
          </a:p>
          <a:p>
            <a:pPr marL="514350" indent="-514350">
              <a:buAutoNum type="alphaUcPeriod" startAt="2"/>
            </a:pPr>
            <a:r>
              <a:rPr lang="en-US" dirty="0" smtClean="0"/>
              <a:t>Removing all dinosaurs from Earth</a:t>
            </a:r>
          </a:p>
          <a:p>
            <a:pPr marL="514350" indent="-514350">
              <a:buAutoNum type="alphaUcPeriod" startAt="2"/>
            </a:pPr>
            <a:endParaRPr lang="en-US" dirty="0"/>
          </a:p>
          <a:p>
            <a:pPr marL="514350" indent="-514350">
              <a:buAutoNum type="alphaUcPeriod" startAt="2"/>
            </a:pPr>
            <a:r>
              <a:rPr lang="en-US" dirty="0" smtClean="0"/>
              <a:t>Killing all birds </a:t>
            </a:r>
          </a:p>
          <a:p>
            <a:pPr marL="514350" indent="-514350">
              <a:buAutoNum type="alphaUcPeriod" startAt="2"/>
            </a:pPr>
            <a:endParaRPr lang="en-US" dirty="0"/>
          </a:p>
          <a:p>
            <a:pPr marL="514350" indent="-514350">
              <a:buAutoNum type="alphaUcPeriod" startAt="2"/>
            </a:pPr>
            <a:r>
              <a:rPr lang="en-US" dirty="0" smtClean="0"/>
              <a:t>Bye Felicia </a:t>
            </a:r>
          </a:p>
        </p:txBody>
      </p:sp>
      <p:sp>
        <p:nvSpPr>
          <p:cNvPr id="4" name="Text Placeholder 3"/>
          <p:cNvSpPr>
            <a:spLocks noGrp="1"/>
          </p:cNvSpPr>
          <p:nvPr>
            <p:ph type="body" sz="quarter" idx="10"/>
          </p:nvPr>
        </p:nvSpPr>
        <p:spPr>
          <a:xfrm>
            <a:off x="2203583" y="0"/>
            <a:ext cx="5373951" cy="1384994"/>
          </a:xfrm>
        </p:spPr>
        <p:txBody>
          <a:bodyPr/>
          <a:lstStyle/>
          <a:p>
            <a:r>
              <a:rPr lang="en-US" dirty="0" smtClean="0"/>
              <a:t>A, B, C, or D</a:t>
            </a:r>
            <a:endParaRPr lang="en-US" dirty="0"/>
          </a:p>
        </p:txBody>
      </p:sp>
    </p:spTree>
    <p:extLst>
      <p:ext uri="{BB962C8B-B14F-4D97-AF65-F5344CB8AC3E}">
        <p14:creationId xmlns:p14="http://schemas.microsoft.com/office/powerpoint/2010/main" val="245372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043208" cy="1523494"/>
          </a:xfrm>
        </p:spPr>
        <p:txBody>
          <a:bodyPr/>
          <a:lstStyle/>
          <a:p>
            <a:r>
              <a:rPr lang="en-US" dirty="0" smtClean="0"/>
              <a:t>Review Questions </a:t>
            </a:r>
            <a:endParaRPr lang="en-US" dirty="0"/>
          </a:p>
        </p:txBody>
      </p:sp>
      <p:sp>
        <p:nvSpPr>
          <p:cNvPr id="3" name="Subtitle 2"/>
          <p:cNvSpPr>
            <a:spLocks noGrp="1"/>
          </p:cNvSpPr>
          <p:nvPr>
            <p:ph type="subTitle" idx="1"/>
          </p:nvPr>
        </p:nvSpPr>
        <p:spPr>
          <a:xfrm>
            <a:off x="1066800" y="2514600"/>
            <a:ext cx="7271808" cy="3124706"/>
          </a:xfrm>
        </p:spPr>
        <p:txBody>
          <a:bodyPr/>
          <a:lstStyle/>
          <a:p>
            <a:pPr algn="ctr"/>
            <a:r>
              <a:rPr lang="en-US" sz="5400" dirty="0" smtClean="0"/>
              <a:t>Describe the hypothesis which states the reason why the mass extinction in this era occurred.  </a:t>
            </a:r>
            <a:endParaRPr lang="en-US" sz="5400" dirty="0"/>
          </a:p>
        </p:txBody>
      </p:sp>
    </p:spTree>
    <p:extLst>
      <p:ext uri="{BB962C8B-B14F-4D97-AF65-F5344CB8AC3E}">
        <p14:creationId xmlns:p14="http://schemas.microsoft.com/office/powerpoint/2010/main" val="5390370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8" y="152400"/>
            <a:ext cx="8683222" cy="838200"/>
          </a:xfrm>
        </p:spPr>
        <p:txBody>
          <a:bodyPr/>
          <a:lstStyle/>
          <a:p>
            <a:r>
              <a:rPr lang="en-US" sz="4400" b="1" u="sng" dirty="0" smtClean="0">
                <a:solidFill>
                  <a:srgbClr val="F60E88"/>
                </a:solidFill>
              </a:rPr>
              <a:t>Lecture, Class Discussions, Presentations</a:t>
            </a:r>
            <a:endParaRPr lang="en-US" sz="4400" b="1" u="sng" dirty="0">
              <a:solidFill>
                <a:srgbClr val="F60E88"/>
              </a:solidFill>
            </a:endParaRPr>
          </a:p>
        </p:txBody>
      </p:sp>
      <p:sp>
        <p:nvSpPr>
          <p:cNvPr id="4" name="Content Placeholder 2"/>
          <p:cNvSpPr>
            <a:spLocks noGrp="1"/>
          </p:cNvSpPr>
          <p:nvPr>
            <p:ph idx="1"/>
          </p:nvPr>
        </p:nvSpPr>
        <p:spPr>
          <a:xfrm>
            <a:off x="498341" y="990601"/>
            <a:ext cx="8417059" cy="5715000"/>
          </a:xfrm>
        </p:spPr>
        <p:txBody>
          <a:bodyPr>
            <a:normAutofit fontScale="92500" lnSpcReduction="10000"/>
          </a:bodyPr>
          <a:lstStyle/>
          <a:p>
            <a:r>
              <a:rPr lang="en-US" sz="3900" b="1" dirty="0">
                <a:solidFill>
                  <a:srgbClr val="FF0000"/>
                </a:solidFill>
              </a:rPr>
              <a:t>C</a:t>
            </a:r>
            <a:r>
              <a:rPr lang="en-US" sz="3900" dirty="0"/>
              <a:t> – Speaker Voice Level 3; Listener Voice level 0</a:t>
            </a:r>
          </a:p>
          <a:p>
            <a:r>
              <a:rPr lang="en-US" sz="3900" b="1" dirty="0">
                <a:solidFill>
                  <a:srgbClr val="FF0000"/>
                </a:solidFill>
              </a:rPr>
              <a:t>H</a:t>
            </a:r>
            <a:r>
              <a:rPr lang="en-US" sz="3900" dirty="0"/>
              <a:t> – Raise your hand using appropriate hand signals and wait to be called on.</a:t>
            </a:r>
          </a:p>
          <a:p>
            <a:r>
              <a:rPr lang="en-US" sz="3900" b="1" dirty="0">
                <a:solidFill>
                  <a:srgbClr val="FF0000"/>
                </a:solidFill>
              </a:rPr>
              <a:t>A </a:t>
            </a:r>
            <a:r>
              <a:rPr lang="en-US" sz="3900" dirty="0"/>
              <a:t>– Lecture, Class Discussions, Presentations</a:t>
            </a:r>
          </a:p>
          <a:p>
            <a:r>
              <a:rPr lang="en-US" sz="3900" b="1" dirty="0">
                <a:solidFill>
                  <a:srgbClr val="FF0000"/>
                </a:solidFill>
              </a:rPr>
              <a:t>M</a:t>
            </a:r>
            <a:r>
              <a:rPr lang="en-US" sz="3900" dirty="0"/>
              <a:t> – NONE</a:t>
            </a:r>
          </a:p>
          <a:p>
            <a:r>
              <a:rPr lang="en-US" sz="3900" b="1" dirty="0">
                <a:solidFill>
                  <a:srgbClr val="FF0000"/>
                </a:solidFill>
              </a:rPr>
              <a:t>P</a:t>
            </a:r>
            <a:r>
              <a:rPr lang="en-US" sz="3900" dirty="0"/>
              <a:t> – Eyes watching, Ears listening, Facing the presenters, </a:t>
            </a:r>
            <a:r>
              <a:rPr lang="en-US" sz="3900" dirty="0" smtClean="0"/>
              <a:t>ready </a:t>
            </a:r>
            <a:r>
              <a:rPr lang="en-US" sz="3900" dirty="0"/>
              <a:t>to offer feedback; SLANT</a:t>
            </a:r>
          </a:p>
          <a:p>
            <a:r>
              <a:rPr lang="en-US" sz="3900" b="1" dirty="0">
                <a:solidFill>
                  <a:srgbClr val="FF0000"/>
                </a:solidFill>
              </a:rPr>
              <a:t>S</a:t>
            </a:r>
            <a:r>
              <a:rPr lang="en-US" sz="3900" dirty="0"/>
              <a:t>- Success</a:t>
            </a:r>
          </a:p>
          <a:p>
            <a:endParaRPr lang="en-US" dirty="0"/>
          </a:p>
        </p:txBody>
      </p:sp>
    </p:spTree>
    <p:extLst>
      <p:ext uri="{BB962C8B-B14F-4D97-AF65-F5344CB8AC3E}">
        <p14:creationId xmlns:p14="http://schemas.microsoft.com/office/powerpoint/2010/main" val="1053883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749" y="990600"/>
            <a:ext cx="8506496" cy="5867400"/>
          </a:xfrm>
        </p:spPr>
        <p:txBody>
          <a:bodyPr/>
          <a:lstStyle/>
          <a:p>
            <a:pPr marL="457200" indent="-457200">
              <a:lnSpc>
                <a:spcPct val="150000"/>
              </a:lnSpc>
              <a:buFont typeface="Wingdings" panose="05000000000000000000" pitchFamily="2" charset="2"/>
              <a:buChar char="ü"/>
            </a:pPr>
            <a:r>
              <a:rPr lang="en-US" sz="2400" dirty="0" smtClean="0">
                <a:solidFill>
                  <a:srgbClr val="FFFF00"/>
                </a:solidFill>
              </a:rPr>
              <a:t>65 </a:t>
            </a:r>
            <a:r>
              <a:rPr lang="en-US" sz="2400" dirty="0" err="1" smtClean="0">
                <a:solidFill>
                  <a:srgbClr val="FFFF00"/>
                </a:solidFill>
              </a:rPr>
              <a:t>mya</a:t>
            </a:r>
            <a:r>
              <a:rPr lang="en-US" sz="2400" dirty="0" smtClean="0">
                <a:solidFill>
                  <a:srgbClr val="FFFF00"/>
                </a:solidFill>
              </a:rPr>
              <a:t> - present</a:t>
            </a:r>
          </a:p>
          <a:p>
            <a:pPr marL="457200" indent="-457200">
              <a:lnSpc>
                <a:spcPct val="150000"/>
              </a:lnSpc>
              <a:buFont typeface="Wingdings" panose="05000000000000000000" pitchFamily="2" charset="2"/>
              <a:buChar char="ü"/>
            </a:pPr>
            <a:r>
              <a:rPr lang="en-US" sz="2400" dirty="0" smtClean="0"/>
              <a:t>During Cenozoic Era, many </a:t>
            </a:r>
            <a:r>
              <a:rPr lang="en-US" sz="2400" dirty="0" smtClean="0">
                <a:solidFill>
                  <a:schemeClr val="accent5"/>
                </a:solidFill>
              </a:rPr>
              <a:t>mammals</a:t>
            </a:r>
            <a:r>
              <a:rPr lang="en-US" sz="2400" dirty="0" smtClean="0"/>
              <a:t>, </a:t>
            </a:r>
            <a:r>
              <a:rPr lang="en-US" sz="2400" dirty="0" smtClean="0">
                <a:solidFill>
                  <a:schemeClr val="accent5"/>
                </a:solidFill>
              </a:rPr>
              <a:t>birds</a:t>
            </a:r>
            <a:r>
              <a:rPr lang="en-US" sz="2400" dirty="0" smtClean="0"/>
              <a:t>,                           </a:t>
            </a:r>
            <a:r>
              <a:rPr lang="en-US" sz="2400" dirty="0" smtClean="0">
                <a:solidFill>
                  <a:schemeClr val="accent5"/>
                </a:solidFill>
              </a:rPr>
              <a:t>insects</a:t>
            </a:r>
            <a:r>
              <a:rPr lang="en-US" sz="2400" dirty="0" smtClean="0"/>
              <a:t>, and </a:t>
            </a:r>
            <a:r>
              <a:rPr lang="en-US" sz="2400" dirty="0" smtClean="0">
                <a:solidFill>
                  <a:schemeClr val="accent4"/>
                </a:solidFill>
              </a:rPr>
              <a:t>flowering plants </a:t>
            </a:r>
            <a:r>
              <a:rPr lang="en-US" sz="2400" dirty="0" smtClean="0"/>
              <a:t>appeared</a:t>
            </a:r>
          </a:p>
          <a:p>
            <a:pPr marL="457200" indent="-457200">
              <a:lnSpc>
                <a:spcPct val="150000"/>
              </a:lnSpc>
              <a:buFont typeface="Wingdings" panose="05000000000000000000" pitchFamily="2" charset="2"/>
              <a:buChar char="ü"/>
            </a:pPr>
            <a:r>
              <a:rPr lang="en-US" sz="2400" dirty="0" smtClean="0"/>
              <a:t>The </a:t>
            </a:r>
            <a:r>
              <a:rPr lang="en-US" sz="2400" dirty="0" smtClean="0">
                <a:solidFill>
                  <a:schemeClr val="accent6">
                    <a:lumMod val="60000"/>
                    <a:lumOff val="40000"/>
                  </a:schemeClr>
                </a:solidFill>
              </a:rPr>
              <a:t>Age of Mammals</a:t>
            </a:r>
          </a:p>
          <a:p>
            <a:pPr marL="914382" lvl="1" indent="-457200" algn="l">
              <a:lnSpc>
                <a:spcPct val="150000"/>
              </a:lnSpc>
              <a:buFont typeface="Wingdings" panose="05000000000000000000" pitchFamily="2" charset="2"/>
              <a:buChar char="ü"/>
            </a:pPr>
            <a:r>
              <a:rPr lang="en-US" sz="2400" dirty="0" smtClean="0"/>
              <a:t>Early Cenozoic mammals were small forest dwellers</a:t>
            </a:r>
          </a:p>
          <a:p>
            <a:pPr marL="914382" lvl="1" indent="-457200" algn="l">
              <a:lnSpc>
                <a:spcPct val="150000"/>
              </a:lnSpc>
              <a:buFont typeface="Wingdings" panose="05000000000000000000" pitchFamily="2" charset="2"/>
              <a:buChar char="ü"/>
            </a:pPr>
            <a:r>
              <a:rPr lang="en-US" sz="2400" dirty="0" smtClean="0"/>
              <a:t>Larger mammals appear later and longer legs for running, teeth specialized for eating different types of foods, and larger brains.</a:t>
            </a:r>
          </a:p>
          <a:p>
            <a:pPr marL="914382" lvl="1" indent="-457200" algn="l">
              <a:lnSpc>
                <a:spcPct val="150000"/>
              </a:lnSpc>
              <a:buFont typeface="Wingdings" panose="05000000000000000000" pitchFamily="2" charset="2"/>
              <a:buChar char="ü"/>
            </a:pPr>
            <a:r>
              <a:rPr lang="en-US" sz="2400" dirty="0" smtClean="0"/>
              <a:t>Cenozoic mammals included </a:t>
            </a:r>
            <a:r>
              <a:rPr lang="en-US" sz="2400" dirty="0" smtClean="0">
                <a:solidFill>
                  <a:schemeClr val="accent5"/>
                </a:solidFill>
              </a:rPr>
              <a:t>mastodons, saber-toothed cats, camels, giant ground sloths and horses </a:t>
            </a:r>
            <a:endParaRPr lang="en-US" sz="2400" dirty="0">
              <a:solidFill>
                <a:schemeClr val="accent5"/>
              </a:solidFill>
            </a:endParaRPr>
          </a:p>
        </p:txBody>
      </p:sp>
      <p:sp>
        <p:nvSpPr>
          <p:cNvPr id="5" name="Title 1"/>
          <p:cNvSpPr>
            <a:spLocks noGrp="1"/>
          </p:cNvSpPr>
          <p:nvPr>
            <p:ph type="ctrTitle"/>
          </p:nvPr>
        </p:nvSpPr>
        <p:spPr>
          <a:xfrm>
            <a:off x="304800" y="228600"/>
            <a:ext cx="8686799" cy="874195"/>
          </a:xfrm>
        </p:spPr>
        <p:txBody>
          <a:bodyPr/>
          <a:lstStyle/>
          <a:p>
            <a:r>
              <a:rPr lang="en-US" dirty="0" smtClean="0"/>
              <a:t>The Cenozoic Era (“Recent Life”)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486" y="914400"/>
            <a:ext cx="2744900" cy="2514600"/>
          </a:xfrm>
          <a:prstGeom prst="rect">
            <a:avLst/>
          </a:prstGeom>
        </p:spPr>
      </p:pic>
    </p:spTree>
    <p:extLst>
      <p:ext uri="{BB962C8B-B14F-4D97-AF65-F5344CB8AC3E}">
        <p14:creationId xmlns:p14="http://schemas.microsoft.com/office/powerpoint/2010/main" val="1959569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534400" cy="5334000"/>
          </a:xfrm>
        </p:spPr>
        <p:txBody>
          <a:bodyPr/>
          <a:lstStyle/>
          <a:p>
            <a:pPr marL="457200" indent="-457200">
              <a:buFont typeface="Wingdings" panose="05000000000000000000" pitchFamily="2" charset="2"/>
              <a:buChar char="ü"/>
            </a:pPr>
            <a:r>
              <a:rPr lang="en-US" sz="3000" dirty="0" smtClean="0"/>
              <a:t>The geologic time scale divide Earth’s 4.6 billion-year history into intervals.</a:t>
            </a:r>
          </a:p>
          <a:p>
            <a:pPr marL="457200" indent="-457200">
              <a:buFont typeface="Wingdings" panose="05000000000000000000" pitchFamily="2" charset="2"/>
              <a:buChar char="ü"/>
            </a:pPr>
            <a:r>
              <a:rPr lang="en-US" sz="3000" dirty="0" smtClean="0"/>
              <a:t>At certain times in Earth’s history, the number of different kinds of organisms has increased or decreased.</a:t>
            </a:r>
          </a:p>
          <a:p>
            <a:pPr marL="457200" indent="-457200">
              <a:buFont typeface="Wingdings" panose="05000000000000000000" pitchFamily="2" charset="2"/>
              <a:buChar char="ü"/>
            </a:pPr>
            <a:r>
              <a:rPr lang="en-US" sz="3000" dirty="0" smtClean="0"/>
              <a:t>Life on Earth developed more than 3.6 </a:t>
            </a:r>
            <a:r>
              <a:rPr lang="en-US" sz="3000" dirty="0" err="1" smtClean="0"/>
              <a:t>bya</a:t>
            </a:r>
            <a:r>
              <a:rPr lang="en-US" sz="3000" dirty="0" smtClean="0"/>
              <a:t>, during Precambrian time.</a:t>
            </a:r>
          </a:p>
          <a:p>
            <a:pPr marL="457200" indent="-457200">
              <a:buFont typeface="Wingdings" panose="05000000000000000000" pitchFamily="2" charset="2"/>
              <a:buChar char="ü"/>
            </a:pPr>
            <a:r>
              <a:rPr lang="en-US" sz="3000" dirty="0" smtClean="0"/>
              <a:t>Marine life forms appeared at the beginning of the Paleozoic Era.</a:t>
            </a:r>
          </a:p>
          <a:p>
            <a:pPr marL="457200" indent="-457200">
              <a:buFont typeface="Wingdings" panose="05000000000000000000" pitchFamily="2" charset="2"/>
              <a:buChar char="ü"/>
            </a:pPr>
            <a:r>
              <a:rPr lang="en-US" sz="3000" dirty="0" smtClean="0"/>
              <a:t>Dinosaurs dominated Earth during the Mesozoic Era. They became extinct during the Cretaceous-Tertiary extinction.</a:t>
            </a:r>
          </a:p>
          <a:p>
            <a:pPr marL="457200" indent="-457200">
              <a:buFont typeface="Wingdings" panose="05000000000000000000" pitchFamily="2" charset="2"/>
              <a:buChar char="ü"/>
            </a:pPr>
            <a:r>
              <a:rPr lang="en-US" sz="3000" dirty="0" smtClean="0"/>
              <a:t>Mammals dominated the Cenozoic Era.</a:t>
            </a:r>
            <a:endParaRPr lang="en-US" sz="3000" dirty="0"/>
          </a:p>
        </p:txBody>
      </p:sp>
      <p:sp>
        <p:nvSpPr>
          <p:cNvPr id="4" name="Text Placeholder 3"/>
          <p:cNvSpPr>
            <a:spLocks noGrp="1"/>
          </p:cNvSpPr>
          <p:nvPr>
            <p:ph type="body" sz="quarter" idx="10"/>
          </p:nvPr>
        </p:nvSpPr>
        <p:spPr>
          <a:xfrm>
            <a:off x="2622683" y="24685"/>
            <a:ext cx="4535751" cy="1384994"/>
          </a:xfrm>
        </p:spPr>
        <p:txBody>
          <a:bodyPr/>
          <a:lstStyle/>
          <a:p>
            <a:r>
              <a:rPr lang="en-US" dirty="0" smtClean="0"/>
              <a:t>Summary</a:t>
            </a:r>
            <a:endParaRPr lang="en-US" dirty="0"/>
          </a:p>
        </p:txBody>
      </p:sp>
    </p:spTree>
    <p:extLst>
      <p:ext uri="{BB962C8B-B14F-4D97-AF65-F5344CB8AC3E}">
        <p14:creationId xmlns:p14="http://schemas.microsoft.com/office/powerpoint/2010/main" val="3661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19200" y="304800"/>
            <a:ext cx="6781800" cy="2819400"/>
          </a:xfrm>
        </p:spPr>
        <p:txBody>
          <a:bodyPr/>
          <a:lstStyle/>
          <a:p>
            <a:pPr algn="ctr"/>
            <a:r>
              <a:rPr lang="en-US" dirty="0" smtClean="0"/>
              <a:t>Understanding Check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3124200"/>
            <a:ext cx="3505200" cy="3505200"/>
          </a:xfrm>
          <a:prstGeom prst="rect">
            <a:avLst/>
          </a:prstGeom>
        </p:spPr>
      </p:pic>
    </p:spTree>
    <p:extLst>
      <p:ext uri="{BB962C8B-B14F-4D97-AF65-F5344CB8AC3E}">
        <p14:creationId xmlns:p14="http://schemas.microsoft.com/office/powerpoint/2010/main" val="35092074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537394"/>
            <a:ext cx="8077200" cy="5320606"/>
          </a:xfrm>
        </p:spPr>
        <p:txBody>
          <a:bodyPr/>
          <a:lstStyle/>
          <a:p>
            <a:r>
              <a:rPr lang="en-US" dirty="0" smtClean="0"/>
              <a:t>The Geologic Time Scale …</a:t>
            </a:r>
          </a:p>
          <a:p>
            <a:endParaRPr lang="en-US" dirty="0"/>
          </a:p>
          <a:p>
            <a:pPr marL="514350" indent="-514350">
              <a:buAutoNum type="alphaUcPeriod"/>
            </a:pPr>
            <a:r>
              <a:rPr lang="en-US" dirty="0"/>
              <a:t>s</a:t>
            </a:r>
            <a:r>
              <a:rPr lang="en-US" dirty="0" smtClean="0"/>
              <a:t>eparates life on Earth into three areas.</a:t>
            </a:r>
          </a:p>
          <a:p>
            <a:pPr marL="514350" indent="-514350">
              <a:buAutoNum type="alphaUcPeriod"/>
            </a:pPr>
            <a:endParaRPr lang="en-US" dirty="0"/>
          </a:p>
          <a:p>
            <a:pPr marL="514350" indent="-514350">
              <a:buAutoNum type="alphaUcPeriod"/>
            </a:pPr>
            <a:r>
              <a:rPr lang="en-US" dirty="0"/>
              <a:t>divides Earth’s 4.6 billion-year history into </a:t>
            </a:r>
            <a:r>
              <a:rPr lang="en-US" dirty="0">
                <a:solidFill>
                  <a:schemeClr val="tx1"/>
                </a:solidFill>
              </a:rPr>
              <a:t>distinct intervals </a:t>
            </a:r>
            <a:r>
              <a:rPr lang="en-US" dirty="0"/>
              <a:t>of </a:t>
            </a:r>
            <a:r>
              <a:rPr lang="en-US" dirty="0" smtClean="0"/>
              <a:t>time.</a:t>
            </a:r>
          </a:p>
          <a:p>
            <a:pPr marL="514350" indent="-514350">
              <a:buAutoNum type="alphaUcPeriod"/>
            </a:pPr>
            <a:endParaRPr lang="en-US" dirty="0" smtClean="0"/>
          </a:p>
          <a:p>
            <a:pPr marL="514350" indent="-514350">
              <a:buAutoNum type="alphaUcPeriod"/>
            </a:pPr>
            <a:r>
              <a:rPr lang="en-US" dirty="0" smtClean="0"/>
              <a:t>gives us only minor details about fossils.</a:t>
            </a:r>
          </a:p>
          <a:p>
            <a:pPr marL="514350" indent="-514350">
              <a:buAutoNum type="alphaUcPeriod"/>
            </a:pPr>
            <a:endParaRPr lang="en-US" dirty="0"/>
          </a:p>
          <a:p>
            <a:pPr marL="514350" indent="-514350">
              <a:buAutoNum type="alphaUcPeriod"/>
            </a:pPr>
            <a:r>
              <a:rPr lang="en-US" dirty="0"/>
              <a:t>d</a:t>
            </a:r>
            <a:r>
              <a:rPr lang="en-US" dirty="0" smtClean="0"/>
              <a:t>ivides Earth’s 3.6 million-year history into distinctive intervals of time.</a:t>
            </a:r>
            <a:endParaRPr lang="en-US" dirty="0"/>
          </a:p>
          <a:p>
            <a:pPr marL="514350" indent="-514350">
              <a:buAutoNum type="alphaUcPeriod"/>
            </a:pPr>
            <a:endParaRPr lang="en-US" dirty="0" smtClean="0"/>
          </a:p>
          <a:p>
            <a:endParaRPr lang="en-US" dirty="0"/>
          </a:p>
        </p:txBody>
      </p:sp>
      <p:sp>
        <p:nvSpPr>
          <p:cNvPr id="4" name="Text Placeholder 3"/>
          <p:cNvSpPr>
            <a:spLocks noGrp="1"/>
          </p:cNvSpPr>
          <p:nvPr>
            <p:ph type="body" sz="quarter" idx="10"/>
          </p:nvPr>
        </p:nvSpPr>
        <p:spPr>
          <a:xfrm>
            <a:off x="2241683" y="0"/>
            <a:ext cx="5297751" cy="1384994"/>
          </a:xfrm>
        </p:spPr>
        <p:txBody>
          <a:bodyPr/>
          <a:lstStyle/>
          <a:p>
            <a:r>
              <a:rPr lang="en-US" dirty="0" smtClean="0"/>
              <a:t>A, B, C, or D</a:t>
            </a:r>
            <a:endParaRPr lang="en-US" dirty="0"/>
          </a:p>
        </p:txBody>
      </p:sp>
    </p:spTree>
    <p:extLst>
      <p:ext uri="{BB962C8B-B14F-4D97-AF65-F5344CB8AC3E}">
        <p14:creationId xmlns:p14="http://schemas.microsoft.com/office/powerpoint/2010/main" val="30075839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043208" cy="1523494"/>
          </a:xfrm>
        </p:spPr>
        <p:txBody>
          <a:bodyPr/>
          <a:lstStyle/>
          <a:p>
            <a:r>
              <a:rPr lang="en-US" dirty="0" smtClean="0"/>
              <a:t>Review Questions </a:t>
            </a:r>
            <a:endParaRPr lang="en-US" dirty="0"/>
          </a:p>
        </p:txBody>
      </p:sp>
      <p:sp>
        <p:nvSpPr>
          <p:cNvPr id="3" name="Subtitle 2"/>
          <p:cNvSpPr>
            <a:spLocks noGrp="1"/>
          </p:cNvSpPr>
          <p:nvPr>
            <p:ph type="subTitle" idx="1"/>
          </p:nvPr>
        </p:nvSpPr>
        <p:spPr>
          <a:xfrm>
            <a:off x="152400" y="2133600"/>
            <a:ext cx="8763000" cy="3734306"/>
          </a:xfrm>
        </p:spPr>
        <p:txBody>
          <a:bodyPr/>
          <a:lstStyle/>
          <a:p>
            <a:pPr algn="ctr"/>
            <a:r>
              <a:rPr lang="en-US" sz="4000" dirty="0" smtClean="0"/>
              <a:t>During the Cenozoic Era, what was so important for the development of mammals?</a:t>
            </a:r>
          </a:p>
          <a:p>
            <a:pPr algn="ctr"/>
            <a:endParaRPr lang="en-US" sz="4000" dirty="0" smtClean="0"/>
          </a:p>
          <a:p>
            <a:pPr algn="ctr"/>
            <a:r>
              <a:rPr lang="en-US" sz="4000" dirty="0" smtClean="0"/>
              <a:t>Where do humans fit in in the Geologic Time Line? </a:t>
            </a:r>
            <a:endParaRPr lang="en-US" sz="4000" dirty="0"/>
          </a:p>
        </p:txBody>
      </p:sp>
    </p:spTree>
    <p:extLst>
      <p:ext uri="{BB962C8B-B14F-4D97-AF65-F5344CB8AC3E}">
        <p14:creationId xmlns:p14="http://schemas.microsoft.com/office/powerpoint/2010/main" val="20496919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1602581" cy="950395"/>
          </a:xfrm>
        </p:spPr>
        <p:txBody>
          <a:bodyPr/>
          <a:lstStyle/>
          <a:p>
            <a:r>
              <a:rPr lang="en-US" dirty="0" smtClean="0"/>
              <a:t>Hook</a:t>
            </a:r>
            <a:endParaRPr lang="en-US" dirty="0"/>
          </a:p>
        </p:txBody>
      </p:sp>
      <p:sp>
        <p:nvSpPr>
          <p:cNvPr id="5" name="Rectangle 4"/>
          <p:cNvSpPr/>
          <p:nvPr/>
        </p:nvSpPr>
        <p:spPr>
          <a:xfrm>
            <a:off x="1066800" y="1178995"/>
            <a:ext cx="7239000" cy="5262979"/>
          </a:xfrm>
          <a:prstGeom prst="rect">
            <a:avLst/>
          </a:prstGeom>
        </p:spPr>
        <p:txBody>
          <a:bodyPr wrap="square">
            <a:spAutoFit/>
          </a:bodyPr>
          <a:lstStyle/>
          <a:p>
            <a:pPr algn="ctr"/>
            <a:r>
              <a:rPr lang="en-US" sz="2800" b="1" dirty="0"/>
              <a:t>Events in Your Life</a:t>
            </a:r>
          </a:p>
          <a:p>
            <a:r>
              <a:rPr lang="en-US" sz="2800" dirty="0"/>
              <a:t>Place these events in order from 1 (earliest) to 8 (latest</a:t>
            </a:r>
            <a:r>
              <a:rPr lang="en-US" sz="2800" dirty="0" smtClean="0"/>
              <a:t>)</a:t>
            </a:r>
          </a:p>
          <a:p>
            <a:endParaRPr lang="en-US" sz="2800" dirty="0"/>
          </a:p>
          <a:p>
            <a:r>
              <a:rPr lang="en-US" sz="2800" dirty="0"/>
              <a:t>_____ when you started 2nd grade</a:t>
            </a:r>
          </a:p>
          <a:p>
            <a:r>
              <a:rPr lang="en-US" sz="2800" dirty="0"/>
              <a:t>_____ when you were born</a:t>
            </a:r>
          </a:p>
          <a:p>
            <a:r>
              <a:rPr lang="en-US" sz="2800" dirty="0"/>
              <a:t>_____ when you started kindergarten</a:t>
            </a:r>
          </a:p>
          <a:p>
            <a:r>
              <a:rPr lang="en-US" sz="2800" dirty="0"/>
              <a:t>_____ when you learned to ride a bike</a:t>
            </a:r>
          </a:p>
          <a:p>
            <a:r>
              <a:rPr lang="en-US" sz="2800" dirty="0"/>
              <a:t>_____ when you learned to walk</a:t>
            </a:r>
          </a:p>
          <a:p>
            <a:r>
              <a:rPr lang="en-US" sz="2800" dirty="0"/>
              <a:t>_____ when you learned to read</a:t>
            </a:r>
          </a:p>
          <a:p>
            <a:r>
              <a:rPr lang="en-US" sz="2800" dirty="0"/>
              <a:t>_____ when you lost your first tooth</a:t>
            </a:r>
          </a:p>
          <a:p>
            <a:r>
              <a:rPr lang="en-US" sz="2800" dirty="0"/>
              <a:t>_____ today’s date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625" y="3919301"/>
            <a:ext cx="2061148" cy="1371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699" y="5377146"/>
            <a:ext cx="1185863" cy="14808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699" y="2180053"/>
            <a:ext cx="1904782" cy="16304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403" y="6604"/>
            <a:ext cx="2515598" cy="1683164"/>
          </a:xfrm>
          <a:prstGeom prst="rect">
            <a:avLst/>
          </a:prstGeom>
        </p:spPr>
      </p:pic>
    </p:spTree>
    <p:extLst>
      <p:ext uri="{BB962C8B-B14F-4D97-AF65-F5344CB8AC3E}">
        <p14:creationId xmlns:p14="http://schemas.microsoft.com/office/powerpoint/2010/main" val="12457435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586"/>
            <a:ext cx="2212181" cy="950395"/>
          </a:xfrm>
        </p:spPr>
        <p:txBody>
          <a:bodyPr/>
          <a:lstStyle/>
          <a:p>
            <a:r>
              <a:rPr lang="en-US" dirty="0" smtClean="0"/>
              <a:t>Hook</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82308970"/>
              </p:ext>
            </p:extLst>
          </p:nvPr>
        </p:nvGraphicFramePr>
        <p:xfrm>
          <a:off x="152400" y="2819400"/>
          <a:ext cx="8839200" cy="3926403"/>
        </p:xfrm>
        <a:graphic>
          <a:graphicData uri="http://schemas.openxmlformats.org/drawingml/2006/table">
            <a:tbl>
              <a:tblPr firstRow="1" bandRow="1">
                <a:tableStyleId>{5C22544A-7EE6-4342-B048-85BDC9FD1C3A}</a:tableStyleId>
              </a:tblPr>
              <a:tblGrid>
                <a:gridCol w="2946400"/>
                <a:gridCol w="2946400"/>
                <a:gridCol w="2946400"/>
              </a:tblGrid>
              <a:tr h="436267">
                <a:tc>
                  <a:txBody>
                    <a:bodyPr/>
                    <a:lstStyle/>
                    <a:p>
                      <a:pPr algn="ctr"/>
                      <a:r>
                        <a:rPr lang="en-US" sz="1400" dirty="0" smtClean="0"/>
                        <a:t>Time Interval</a:t>
                      </a:r>
                      <a:endParaRPr lang="en-US" sz="1400" dirty="0"/>
                    </a:p>
                  </a:txBody>
                  <a:tcPr/>
                </a:tc>
                <a:tc>
                  <a:txBody>
                    <a:bodyPr/>
                    <a:lstStyle/>
                    <a:p>
                      <a:pPr algn="ctr"/>
                      <a:r>
                        <a:rPr lang="en-US" sz="1400" dirty="0" smtClean="0"/>
                        <a:t>Numerical Interval</a:t>
                      </a:r>
                      <a:endParaRPr lang="en-US" sz="1400" dirty="0"/>
                    </a:p>
                  </a:txBody>
                  <a:tcPr/>
                </a:tc>
                <a:tc>
                  <a:txBody>
                    <a:bodyPr/>
                    <a:lstStyle/>
                    <a:p>
                      <a:pPr algn="ctr"/>
                      <a:r>
                        <a:rPr lang="en-US" sz="1400" dirty="0" smtClean="0"/>
                        <a:t>Sequential</a:t>
                      </a:r>
                      <a:r>
                        <a:rPr lang="en-US" sz="1400" baseline="0" dirty="0" smtClean="0"/>
                        <a:t> Order</a:t>
                      </a:r>
                      <a:endParaRPr lang="en-US" sz="1400" dirty="0"/>
                    </a:p>
                  </a:txBody>
                  <a:tcPr/>
                </a:tc>
              </a:tr>
              <a:tr h="436267">
                <a:tc>
                  <a:txBody>
                    <a:bodyPr/>
                    <a:lstStyle/>
                    <a:p>
                      <a:r>
                        <a:rPr lang="en-US" sz="1400" dirty="0" smtClean="0"/>
                        <a:t>When you started 2</a:t>
                      </a:r>
                      <a:r>
                        <a:rPr lang="en-US" sz="1400" baseline="30000" dirty="0" smtClean="0"/>
                        <a:t>nd</a:t>
                      </a:r>
                      <a:r>
                        <a:rPr lang="en-US" sz="1400" dirty="0" smtClean="0"/>
                        <a:t> Grade</a:t>
                      </a:r>
                      <a:endParaRPr lang="en-US" sz="1400" dirty="0"/>
                    </a:p>
                  </a:txBody>
                  <a:tcPr/>
                </a:tc>
                <a:tc>
                  <a:txBody>
                    <a:bodyPr/>
                    <a:lstStyle/>
                    <a:p>
                      <a:endParaRPr lang="en-US" sz="1400" dirty="0"/>
                    </a:p>
                  </a:txBody>
                  <a:tcPr/>
                </a:tc>
                <a:tc>
                  <a:txBody>
                    <a:bodyPr/>
                    <a:lstStyle/>
                    <a:p>
                      <a:endParaRPr lang="en-US" sz="1400"/>
                    </a:p>
                  </a:txBody>
                  <a:tcPr/>
                </a:tc>
              </a:tr>
              <a:tr h="436267">
                <a:tc>
                  <a:txBody>
                    <a:bodyPr/>
                    <a:lstStyle/>
                    <a:p>
                      <a:r>
                        <a:rPr lang="en-US" sz="1400" dirty="0" smtClean="0"/>
                        <a:t>When you were born</a:t>
                      </a:r>
                      <a:endParaRPr lang="en-US" sz="1400" dirty="0"/>
                    </a:p>
                  </a:txBody>
                  <a:tcPr/>
                </a:tc>
                <a:tc>
                  <a:txBody>
                    <a:bodyPr/>
                    <a:lstStyle/>
                    <a:p>
                      <a:endParaRPr lang="en-US" sz="1400" dirty="0"/>
                    </a:p>
                  </a:txBody>
                  <a:tcPr/>
                </a:tc>
                <a:tc>
                  <a:txBody>
                    <a:bodyPr/>
                    <a:lstStyle/>
                    <a:p>
                      <a:endParaRPr lang="en-US" sz="1400" dirty="0"/>
                    </a:p>
                  </a:txBody>
                  <a:tcPr/>
                </a:tc>
              </a:tr>
              <a:tr h="436267">
                <a:tc>
                  <a:txBody>
                    <a:bodyPr/>
                    <a:lstStyle/>
                    <a:p>
                      <a:r>
                        <a:rPr lang="en-US" sz="1400" dirty="0" smtClean="0"/>
                        <a:t>When you started Kindergarten</a:t>
                      </a:r>
                      <a:endParaRPr lang="en-US" sz="1400" dirty="0"/>
                    </a:p>
                  </a:txBody>
                  <a:tcPr/>
                </a:tc>
                <a:tc>
                  <a:txBody>
                    <a:bodyPr/>
                    <a:lstStyle/>
                    <a:p>
                      <a:endParaRPr lang="en-US" sz="1400" dirty="0"/>
                    </a:p>
                  </a:txBody>
                  <a:tcPr/>
                </a:tc>
                <a:tc>
                  <a:txBody>
                    <a:bodyPr/>
                    <a:lstStyle/>
                    <a:p>
                      <a:endParaRPr lang="en-US" sz="1400"/>
                    </a:p>
                  </a:txBody>
                  <a:tcPr/>
                </a:tc>
              </a:tr>
              <a:tr h="436267">
                <a:tc>
                  <a:txBody>
                    <a:bodyPr/>
                    <a:lstStyle/>
                    <a:p>
                      <a:r>
                        <a:rPr lang="en-US" sz="1400" dirty="0" smtClean="0"/>
                        <a:t>When you</a:t>
                      </a:r>
                      <a:r>
                        <a:rPr lang="en-US" sz="1400" baseline="0" dirty="0" smtClean="0"/>
                        <a:t> learned to ride a bike</a:t>
                      </a:r>
                      <a:endParaRPr lang="en-US" sz="1400" dirty="0"/>
                    </a:p>
                  </a:txBody>
                  <a:tcPr/>
                </a:tc>
                <a:tc>
                  <a:txBody>
                    <a:bodyPr/>
                    <a:lstStyle/>
                    <a:p>
                      <a:endParaRPr lang="en-US" sz="1400" dirty="0"/>
                    </a:p>
                  </a:txBody>
                  <a:tcPr/>
                </a:tc>
                <a:tc>
                  <a:txBody>
                    <a:bodyPr/>
                    <a:lstStyle/>
                    <a:p>
                      <a:endParaRPr lang="en-US" sz="1400"/>
                    </a:p>
                  </a:txBody>
                  <a:tcPr/>
                </a:tc>
              </a:tr>
              <a:tr h="436267">
                <a:tc>
                  <a:txBody>
                    <a:bodyPr/>
                    <a:lstStyle/>
                    <a:p>
                      <a:r>
                        <a:rPr lang="en-US" sz="1400" dirty="0" smtClean="0"/>
                        <a:t>When you learned</a:t>
                      </a:r>
                      <a:r>
                        <a:rPr lang="en-US" sz="1400" baseline="0" dirty="0" smtClean="0"/>
                        <a:t> to walk</a:t>
                      </a:r>
                      <a:endParaRPr lang="en-US" sz="1400" dirty="0"/>
                    </a:p>
                  </a:txBody>
                  <a:tcPr/>
                </a:tc>
                <a:tc>
                  <a:txBody>
                    <a:bodyPr/>
                    <a:lstStyle/>
                    <a:p>
                      <a:endParaRPr lang="en-US" sz="1400" dirty="0"/>
                    </a:p>
                  </a:txBody>
                  <a:tcPr/>
                </a:tc>
                <a:tc>
                  <a:txBody>
                    <a:bodyPr/>
                    <a:lstStyle/>
                    <a:p>
                      <a:endParaRPr lang="en-US" sz="1400"/>
                    </a:p>
                  </a:txBody>
                  <a:tcPr/>
                </a:tc>
              </a:tr>
              <a:tr h="436267">
                <a:tc>
                  <a:txBody>
                    <a:bodyPr/>
                    <a:lstStyle/>
                    <a:p>
                      <a:r>
                        <a:rPr lang="en-US" sz="1400" dirty="0" smtClean="0"/>
                        <a:t>When</a:t>
                      </a:r>
                      <a:r>
                        <a:rPr lang="en-US" sz="1400" baseline="0" dirty="0" smtClean="0"/>
                        <a:t> you learned to read</a:t>
                      </a:r>
                      <a:endParaRPr lang="en-US" sz="1400" dirty="0"/>
                    </a:p>
                  </a:txBody>
                  <a:tcPr/>
                </a:tc>
                <a:tc>
                  <a:txBody>
                    <a:bodyPr/>
                    <a:lstStyle/>
                    <a:p>
                      <a:endParaRPr lang="en-US" sz="1400" dirty="0"/>
                    </a:p>
                  </a:txBody>
                  <a:tcPr/>
                </a:tc>
                <a:tc>
                  <a:txBody>
                    <a:bodyPr/>
                    <a:lstStyle/>
                    <a:p>
                      <a:endParaRPr lang="en-US" sz="1400" dirty="0"/>
                    </a:p>
                  </a:txBody>
                  <a:tcPr/>
                </a:tc>
              </a:tr>
              <a:tr h="436267">
                <a:tc>
                  <a:txBody>
                    <a:bodyPr/>
                    <a:lstStyle/>
                    <a:p>
                      <a:r>
                        <a:rPr lang="en-US" sz="1400" dirty="0" smtClean="0"/>
                        <a:t>When you lost your first tooth</a:t>
                      </a:r>
                      <a:endParaRPr lang="en-US" sz="1400" dirty="0"/>
                    </a:p>
                  </a:txBody>
                  <a:tcPr/>
                </a:tc>
                <a:tc>
                  <a:txBody>
                    <a:bodyPr/>
                    <a:lstStyle/>
                    <a:p>
                      <a:endParaRPr lang="en-US" sz="1400" dirty="0"/>
                    </a:p>
                  </a:txBody>
                  <a:tcPr/>
                </a:tc>
                <a:tc>
                  <a:txBody>
                    <a:bodyPr/>
                    <a:lstStyle/>
                    <a:p>
                      <a:endParaRPr lang="en-US" sz="1400" dirty="0"/>
                    </a:p>
                  </a:txBody>
                  <a:tcPr/>
                </a:tc>
              </a:tr>
              <a:tr h="436267">
                <a:tc>
                  <a:txBody>
                    <a:bodyPr/>
                    <a:lstStyle/>
                    <a:p>
                      <a:r>
                        <a:rPr lang="en-US" sz="1400" dirty="0" smtClean="0"/>
                        <a:t>Todays date</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9" name="Rectangle 8"/>
          <p:cNvSpPr/>
          <p:nvPr/>
        </p:nvSpPr>
        <p:spPr>
          <a:xfrm>
            <a:off x="157766" y="927857"/>
            <a:ext cx="8757634" cy="1754326"/>
          </a:xfrm>
          <a:prstGeom prst="rect">
            <a:avLst/>
          </a:prstGeom>
        </p:spPr>
        <p:txBody>
          <a:bodyPr wrap="square">
            <a:spAutoFit/>
          </a:bodyPr>
          <a:lstStyle/>
          <a:p>
            <a:pPr marL="285750" indent="-285750">
              <a:buFont typeface="Arial" panose="020B0604020202020204" pitchFamily="34" charset="0"/>
              <a:buChar char="•"/>
            </a:pPr>
            <a:r>
              <a:rPr lang="en-US" dirty="0"/>
              <a:t>In the middle of the chart (numerical time) record today’s date as zero. Then think of the number of years ago each event happened. Write these numbers in the column in front of each event. </a:t>
            </a:r>
            <a:endParaRPr lang="en-US" dirty="0" smtClean="0"/>
          </a:p>
          <a:p>
            <a:pPr marL="285750" indent="-285750">
              <a:buFont typeface="Arial" panose="020B0604020202020204" pitchFamily="34" charset="0"/>
              <a:buChar char="•"/>
            </a:pPr>
            <a:r>
              <a:rPr lang="en-US" dirty="0"/>
              <a:t>Sequential time can be used to identify relationships between when different things occurred. For instance, I started kindergarten before I learned to ride a bike, but after I learned to walk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878" y="-39766"/>
            <a:ext cx="1721013" cy="1047098"/>
          </a:xfrm>
          <a:prstGeom prst="rect">
            <a:avLst/>
          </a:prstGeom>
        </p:spPr>
      </p:pic>
    </p:spTree>
    <p:extLst>
      <p:ext uri="{BB962C8B-B14F-4D97-AF65-F5344CB8AC3E}">
        <p14:creationId xmlns:p14="http://schemas.microsoft.com/office/powerpoint/2010/main" val="1964284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1" y="381000"/>
            <a:ext cx="7043208" cy="950395"/>
          </a:xfrm>
        </p:spPr>
        <p:txBody>
          <a:bodyPr/>
          <a:lstStyle/>
          <a:p>
            <a:pPr algn="ctr"/>
            <a:r>
              <a:rPr lang="en-US" dirty="0" smtClean="0"/>
              <a:t>Internet Lecture</a:t>
            </a:r>
            <a:endParaRPr lang="en-US" dirty="0"/>
          </a:p>
        </p:txBody>
      </p:sp>
      <p:sp>
        <p:nvSpPr>
          <p:cNvPr id="3" name="Subtitle 2"/>
          <p:cNvSpPr>
            <a:spLocks noGrp="1"/>
          </p:cNvSpPr>
          <p:nvPr>
            <p:ph type="subTitle" idx="1"/>
          </p:nvPr>
        </p:nvSpPr>
        <p:spPr>
          <a:xfrm>
            <a:off x="1096851" y="1524000"/>
            <a:ext cx="7317845" cy="1293812"/>
          </a:xfrm>
        </p:spPr>
        <p:txBody>
          <a:bodyPr/>
          <a:lstStyle/>
          <a:p>
            <a:r>
              <a:rPr lang="en-US" dirty="0">
                <a:hlinkClick r:id="rId2"/>
              </a:rPr>
              <a:t>http://</a:t>
            </a:r>
            <a:r>
              <a:rPr lang="en-US" dirty="0" smtClean="0">
                <a:hlinkClick r:id="rId2"/>
              </a:rPr>
              <a:t>www.ucmp.berkeley.edu/education/explorations/tours/geotime/gtpage1.html</a:t>
            </a:r>
            <a:r>
              <a:rPr lang="en-US" dirty="0" smtClean="0"/>
              <a:t> </a:t>
            </a:r>
            <a:endParaRPr lang="en-US" dirty="0"/>
          </a:p>
        </p:txBody>
      </p:sp>
    </p:spTree>
    <p:extLst>
      <p:ext uri="{BB962C8B-B14F-4D97-AF65-F5344CB8AC3E}">
        <p14:creationId xmlns:p14="http://schemas.microsoft.com/office/powerpoint/2010/main" val="28481563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8" y="152400"/>
            <a:ext cx="8683222" cy="838200"/>
          </a:xfrm>
        </p:spPr>
        <p:txBody>
          <a:bodyPr/>
          <a:lstStyle/>
          <a:p>
            <a:r>
              <a:rPr lang="en-US" sz="4400" b="1" u="sng" dirty="0" smtClean="0">
                <a:solidFill>
                  <a:srgbClr val="F60E88"/>
                </a:solidFill>
              </a:rPr>
              <a:t>Lecture, Class Discussions, Presentations</a:t>
            </a:r>
            <a:endParaRPr lang="en-US" sz="4400" b="1" u="sng" dirty="0">
              <a:solidFill>
                <a:srgbClr val="F60E88"/>
              </a:solidFill>
            </a:endParaRPr>
          </a:p>
        </p:txBody>
      </p:sp>
      <p:sp>
        <p:nvSpPr>
          <p:cNvPr id="4" name="Content Placeholder 2"/>
          <p:cNvSpPr>
            <a:spLocks noGrp="1"/>
          </p:cNvSpPr>
          <p:nvPr>
            <p:ph idx="1"/>
          </p:nvPr>
        </p:nvSpPr>
        <p:spPr>
          <a:xfrm>
            <a:off x="498341" y="990601"/>
            <a:ext cx="8417059" cy="5715000"/>
          </a:xfrm>
        </p:spPr>
        <p:txBody>
          <a:bodyPr>
            <a:normAutofit fontScale="92500" lnSpcReduction="10000"/>
          </a:bodyPr>
          <a:lstStyle/>
          <a:p>
            <a:r>
              <a:rPr lang="en-US" sz="3900" b="1" dirty="0">
                <a:solidFill>
                  <a:srgbClr val="FF0000"/>
                </a:solidFill>
              </a:rPr>
              <a:t>C</a:t>
            </a:r>
            <a:r>
              <a:rPr lang="en-US" sz="3900" dirty="0"/>
              <a:t> – Speaker Voice Level 3; Listener Voice level 0</a:t>
            </a:r>
          </a:p>
          <a:p>
            <a:r>
              <a:rPr lang="en-US" sz="3900" b="1" dirty="0">
                <a:solidFill>
                  <a:srgbClr val="FF0000"/>
                </a:solidFill>
              </a:rPr>
              <a:t>H</a:t>
            </a:r>
            <a:r>
              <a:rPr lang="en-US" sz="3900" dirty="0"/>
              <a:t> – Raise your hand using appropriate hand signals and wait to be called on.</a:t>
            </a:r>
          </a:p>
          <a:p>
            <a:r>
              <a:rPr lang="en-US" sz="3900" b="1" dirty="0">
                <a:solidFill>
                  <a:srgbClr val="FF0000"/>
                </a:solidFill>
              </a:rPr>
              <a:t>A </a:t>
            </a:r>
            <a:r>
              <a:rPr lang="en-US" sz="3900" dirty="0"/>
              <a:t>– Lecture, Class Discussions, Presentations</a:t>
            </a:r>
          </a:p>
          <a:p>
            <a:r>
              <a:rPr lang="en-US" sz="3900" b="1" dirty="0">
                <a:solidFill>
                  <a:srgbClr val="FF0000"/>
                </a:solidFill>
              </a:rPr>
              <a:t>M</a:t>
            </a:r>
            <a:r>
              <a:rPr lang="en-US" sz="3900" dirty="0"/>
              <a:t> – NONE</a:t>
            </a:r>
          </a:p>
          <a:p>
            <a:r>
              <a:rPr lang="en-US" sz="3900" b="1" dirty="0">
                <a:solidFill>
                  <a:srgbClr val="FF0000"/>
                </a:solidFill>
              </a:rPr>
              <a:t>P</a:t>
            </a:r>
            <a:r>
              <a:rPr lang="en-US" sz="3900" dirty="0"/>
              <a:t> – Eyes watching, Ears listening, Facing the presenters, </a:t>
            </a:r>
            <a:r>
              <a:rPr lang="en-US" sz="3900" dirty="0" smtClean="0"/>
              <a:t>ready </a:t>
            </a:r>
            <a:r>
              <a:rPr lang="en-US" sz="3900" dirty="0"/>
              <a:t>to offer feedback; SLANT</a:t>
            </a:r>
          </a:p>
          <a:p>
            <a:r>
              <a:rPr lang="en-US" sz="3900" b="1" dirty="0">
                <a:solidFill>
                  <a:srgbClr val="FF0000"/>
                </a:solidFill>
              </a:rPr>
              <a:t>S</a:t>
            </a:r>
            <a:r>
              <a:rPr lang="en-US" sz="3900" dirty="0"/>
              <a:t>- Success</a:t>
            </a:r>
          </a:p>
          <a:p>
            <a:endParaRPr lang="en-US" dirty="0"/>
          </a:p>
        </p:txBody>
      </p:sp>
    </p:spTree>
    <p:extLst>
      <p:ext uri="{BB962C8B-B14F-4D97-AF65-F5344CB8AC3E}">
        <p14:creationId xmlns:p14="http://schemas.microsoft.com/office/powerpoint/2010/main" val="2446120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296" y="421216"/>
            <a:ext cx="7043208" cy="1523494"/>
          </a:xfrm>
        </p:spPr>
        <p:txBody>
          <a:bodyPr/>
          <a:lstStyle/>
          <a:p>
            <a:pPr algn="ctr"/>
            <a:r>
              <a:rPr lang="en-US" dirty="0" smtClean="0"/>
              <a:t>The Geologic Time Scale</a:t>
            </a:r>
            <a:endParaRPr lang="en-US" dirty="0"/>
          </a:p>
        </p:txBody>
      </p:sp>
      <p:sp>
        <p:nvSpPr>
          <p:cNvPr id="3" name="Subtitle 2"/>
          <p:cNvSpPr>
            <a:spLocks noGrp="1"/>
          </p:cNvSpPr>
          <p:nvPr>
            <p:ph type="subTitle" idx="1"/>
          </p:nvPr>
        </p:nvSpPr>
        <p:spPr>
          <a:xfrm>
            <a:off x="304800" y="1981200"/>
            <a:ext cx="8458200" cy="1905506"/>
          </a:xfrm>
        </p:spPr>
        <p:txBody>
          <a:bodyPr/>
          <a:lstStyle/>
          <a:p>
            <a:r>
              <a:rPr lang="en-US" dirty="0" smtClean="0"/>
              <a:t>The geologic time scale divides Earth’s 4.6 billion-year history into </a:t>
            </a:r>
            <a:r>
              <a:rPr lang="en-US" dirty="0" smtClean="0">
                <a:solidFill>
                  <a:srgbClr val="FF0000"/>
                </a:solidFill>
              </a:rPr>
              <a:t>distinct intervals</a:t>
            </a:r>
            <a:r>
              <a:rPr lang="en-US" dirty="0" smtClean="0"/>
              <a:t> of time. Each interval is distinct because life and environmental conditions have changed throughout Earth’s history.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267200"/>
            <a:ext cx="6019800" cy="234103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650" y="3851982"/>
            <a:ext cx="1831707" cy="1896521"/>
          </a:xfrm>
          <a:prstGeom prst="rect">
            <a:avLst/>
          </a:prstGeom>
        </p:spPr>
      </p:pic>
    </p:spTree>
    <p:extLst>
      <p:ext uri="{BB962C8B-B14F-4D97-AF65-F5344CB8AC3E}">
        <p14:creationId xmlns:p14="http://schemas.microsoft.com/office/powerpoint/2010/main" val="31736319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677" y="272108"/>
            <a:ext cx="4803245" cy="1102795"/>
          </a:xfrm>
        </p:spPr>
        <p:txBody>
          <a:bodyPr/>
          <a:lstStyle/>
          <a:p>
            <a:pPr algn="ctr"/>
            <a:r>
              <a:rPr lang="en-US" dirty="0" smtClean="0"/>
              <a:t>Precambrian Time</a:t>
            </a:r>
            <a:endParaRPr lang="en-US" dirty="0"/>
          </a:p>
        </p:txBody>
      </p:sp>
      <p:sp>
        <p:nvSpPr>
          <p:cNvPr id="3" name="Subtitle 2"/>
          <p:cNvSpPr>
            <a:spLocks noGrp="1"/>
          </p:cNvSpPr>
          <p:nvPr>
            <p:ph type="subTitle" idx="1"/>
          </p:nvPr>
        </p:nvSpPr>
        <p:spPr>
          <a:xfrm>
            <a:off x="533400" y="1374903"/>
            <a:ext cx="8305800" cy="5142385"/>
          </a:xfrm>
        </p:spPr>
        <p:txBody>
          <a:bodyPr/>
          <a:lstStyle/>
          <a:p>
            <a:pPr marL="457200" indent="-457200">
              <a:lnSpc>
                <a:spcPct val="150000"/>
              </a:lnSpc>
              <a:buFont typeface="Wingdings" panose="05000000000000000000" pitchFamily="2" charset="2"/>
              <a:buChar char="ü"/>
            </a:pPr>
            <a:r>
              <a:rPr lang="en-US" sz="2800" dirty="0" smtClean="0"/>
              <a:t>Time from the formation of Earth:                               </a:t>
            </a:r>
            <a:r>
              <a:rPr lang="en-US" sz="2800" dirty="0" smtClean="0">
                <a:solidFill>
                  <a:srgbClr val="FFFF00"/>
                </a:solidFill>
              </a:rPr>
              <a:t>4.6 </a:t>
            </a:r>
            <a:r>
              <a:rPr lang="en-US" sz="2800" dirty="0" err="1" smtClean="0">
                <a:solidFill>
                  <a:srgbClr val="FFFF00"/>
                </a:solidFill>
              </a:rPr>
              <a:t>bya</a:t>
            </a:r>
            <a:r>
              <a:rPr lang="en-US" sz="2800" dirty="0" smtClean="0">
                <a:solidFill>
                  <a:srgbClr val="FFFF00"/>
                </a:solidFill>
              </a:rPr>
              <a:t> - 542 </a:t>
            </a:r>
            <a:r>
              <a:rPr lang="en-US" sz="2800" dirty="0" err="1" smtClean="0">
                <a:solidFill>
                  <a:srgbClr val="FFFF00"/>
                </a:solidFill>
              </a:rPr>
              <a:t>mya</a:t>
            </a:r>
            <a:r>
              <a:rPr lang="en-US" sz="2800" dirty="0" smtClean="0"/>
              <a:t>.</a:t>
            </a:r>
          </a:p>
          <a:p>
            <a:pPr marL="457200" indent="-457200">
              <a:lnSpc>
                <a:spcPct val="150000"/>
              </a:lnSpc>
              <a:buFont typeface="Wingdings" panose="05000000000000000000" pitchFamily="2" charset="2"/>
              <a:buChar char="ü"/>
            </a:pPr>
            <a:r>
              <a:rPr lang="en-US" sz="2800" dirty="0" smtClean="0"/>
              <a:t>Early </a:t>
            </a:r>
            <a:r>
              <a:rPr lang="en-US" sz="2800" dirty="0" smtClean="0">
                <a:solidFill>
                  <a:schemeClr val="accent6">
                    <a:lumMod val="60000"/>
                    <a:lumOff val="40000"/>
                  </a:schemeClr>
                </a:solidFill>
              </a:rPr>
              <a:t>atmosphere</a:t>
            </a:r>
            <a:r>
              <a:rPr lang="en-US" sz="2800" dirty="0" smtClean="0"/>
              <a:t> </a:t>
            </a:r>
            <a:r>
              <a:rPr lang="en-US" sz="2800" dirty="0" smtClean="0">
                <a:solidFill>
                  <a:schemeClr val="accent6">
                    <a:lumMod val="60000"/>
                    <a:lumOff val="40000"/>
                  </a:schemeClr>
                </a:solidFill>
              </a:rPr>
              <a:t>did not contain oxygen </a:t>
            </a:r>
            <a:r>
              <a:rPr lang="en-US" sz="2800" dirty="0" smtClean="0"/>
              <a:t>like today.</a:t>
            </a:r>
          </a:p>
          <a:p>
            <a:pPr marL="457200" indent="-457200">
              <a:lnSpc>
                <a:spcPct val="150000"/>
              </a:lnSpc>
              <a:buFont typeface="Wingdings" panose="05000000000000000000" pitchFamily="2" charset="2"/>
              <a:buChar char="ü"/>
            </a:pPr>
            <a:r>
              <a:rPr lang="en-US" sz="2800" dirty="0" smtClean="0"/>
              <a:t>Intense radiation from the sun bombarded Earth’s surface.</a:t>
            </a:r>
          </a:p>
          <a:p>
            <a:pPr marL="457200" indent="-457200">
              <a:lnSpc>
                <a:spcPct val="150000"/>
              </a:lnSpc>
              <a:buFont typeface="Wingdings" panose="05000000000000000000" pitchFamily="2" charset="2"/>
              <a:buChar char="ü"/>
            </a:pPr>
            <a:r>
              <a:rPr lang="en-US" sz="2800" dirty="0" smtClean="0"/>
              <a:t>First organisms appeared in </a:t>
            </a:r>
          </a:p>
          <a:p>
            <a:pPr>
              <a:lnSpc>
                <a:spcPct val="150000"/>
              </a:lnSpc>
            </a:pPr>
            <a:r>
              <a:rPr lang="en-US" sz="2800" dirty="0"/>
              <a:t> </a:t>
            </a:r>
            <a:r>
              <a:rPr lang="en-US" sz="2800" dirty="0" smtClean="0"/>
              <a:t>     oceans </a:t>
            </a:r>
            <a:r>
              <a:rPr lang="en-US" sz="2800" dirty="0" smtClean="0">
                <a:solidFill>
                  <a:schemeClr val="tx1"/>
                </a:solidFill>
              </a:rPr>
              <a:t>3.6 </a:t>
            </a:r>
            <a:r>
              <a:rPr lang="en-US" sz="2800" dirty="0" err="1" smtClean="0">
                <a:solidFill>
                  <a:schemeClr val="tx1"/>
                </a:solidFill>
              </a:rPr>
              <a:t>bya</a:t>
            </a:r>
            <a:r>
              <a:rPr lang="en-US" sz="2800" dirty="0" smtClean="0">
                <a:solidFill>
                  <a:schemeClr val="tx1"/>
                </a:solidFill>
              </a:rPr>
              <a:t> – prokaryotes</a:t>
            </a:r>
            <a:r>
              <a:rPr lang="en-US" sz="2800" dirty="0" smtClean="0"/>
              <a:t>. </a:t>
            </a:r>
            <a:endParaRPr lang="en-US" sz="2800" dirty="0"/>
          </a:p>
          <a:p>
            <a:pPr>
              <a:lnSpc>
                <a:spcPct val="150000"/>
              </a:lnSpc>
            </a:pPr>
            <a:r>
              <a:rPr lang="en-US" sz="2800" dirty="0" smtClean="0"/>
              <a:t>      (What are prokaryotes?)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993" y="3985114"/>
            <a:ext cx="3512207" cy="26442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096" y="0"/>
            <a:ext cx="2048256" cy="2057400"/>
          </a:xfrm>
          <a:prstGeom prst="rect">
            <a:avLst/>
          </a:prstGeom>
        </p:spPr>
      </p:pic>
    </p:spTree>
    <p:extLst>
      <p:ext uri="{BB962C8B-B14F-4D97-AF65-F5344CB8AC3E}">
        <p14:creationId xmlns:p14="http://schemas.microsoft.com/office/powerpoint/2010/main" val="427836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4677" y="76200"/>
            <a:ext cx="4803245" cy="11027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smtClean="0"/>
              <a:t>Precambrian Time</a:t>
            </a:r>
            <a:endParaRPr lang="en-US" dirty="0"/>
          </a:p>
        </p:txBody>
      </p:sp>
      <p:sp>
        <p:nvSpPr>
          <p:cNvPr id="7" name="Subtitle 2"/>
          <p:cNvSpPr>
            <a:spLocks noGrp="1"/>
          </p:cNvSpPr>
          <p:nvPr>
            <p:ph type="subTitle" idx="1"/>
          </p:nvPr>
        </p:nvSpPr>
        <p:spPr>
          <a:xfrm>
            <a:off x="533399" y="1147871"/>
            <a:ext cx="8305800" cy="5142385"/>
          </a:xfrm>
        </p:spPr>
        <p:txBody>
          <a:bodyPr/>
          <a:lstStyle/>
          <a:p>
            <a:pPr marL="457200" indent="-457200">
              <a:lnSpc>
                <a:spcPct val="150000"/>
              </a:lnSpc>
              <a:buFont typeface="Wingdings" panose="05000000000000000000" pitchFamily="2" charset="2"/>
              <a:buChar char="ü"/>
            </a:pPr>
            <a:r>
              <a:rPr lang="en-US" sz="2600" dirty="0" smtClean="0">
                <a:solidFill>
                  <a:srgbClr val="92D050"/>
                </a:solidFill>
              </a:rPr>
              <a:t>Cyanobacteria</a:t>
            </a:r>
            <a:r>
              <a:rPr lang="en-US" sz="2600" dirty="0" smtClean="0"/>
              <a:t> were one of the first prokaryotes on Earth.</a:t>
            </a:r>
          </a:p>
          <a:p>
            <a:pPr marL="457200" indent="-457200">
              <a:lnSpc>
                <a:spcPct val="150000"/>
              </a:lnSpc>
              <a:buFont typeface="Wingdings" panose="05000000000000000000" pitchFamily="2" charset="2"/>
              <a:buChar char="ü"/>
            </a:pPr>
            <a:r>
              <a:rPr lang="en-US" sz="2600" dirty="0" smtClean="0"/>
              <a:t>Cyanobacteria used sunlight to </a:t>
            </a:r>
            <a:r>
              <a:rPr lang="en-US" sz="2600" dirty="0" smtClean="0">
                <a:solidFill>
                  <a:schemeClr val="accent6">
                    <a:lumMod val="60000"/>
                    <a:lumOff val="40000"/>
                  </a:schemeClr>
                </a:solidFill>
              </a:rPr>
              <a:t>produce </a:t>
            </a:r>
          </a:p>
          <a:p>
            <a:pPr>
              <a:lnSpc>
                <a:spcPct val="150000"/>
              </a:lnSpc>
            </a:pPr>
            <a:r>
              <a:rPr lang="en-US" sz="2600" dirty="0">
                <a:solidFill>
                  <a:schemeClr val="accent6">
                    <a:lumMod val="60000"/>
                    <a:lumOff val="40000"/>
                  </a:schemeClr>
                </a:solidFill>
              </a:rPr>
              <a:t> </a:t>
            </a:r>
            <a:r>
              <a:rPr lang="en-US" sz="2600" dirty="0" smtClean="0">
                <a:solidFill>
                  <a:schemeClr val="accent6">
                    <a:lumMod val="60000"/>
                    <a:lumOff val="40000"/>
                  </a:schemeClr>
                </a:solidFill>
              </a:rPr>
              <a:t>      oxygen through photosynthesis</a:t>
            </a:r>
            <a:r>
              <a:rPr lang="en-US" sz="2600" dirty="0" smtClean="0"/>
              <a:t>. </a:t>
            </a:r>
          </a:p>
          <a:p>
            <a:pPr marL="457200" indent="-457200">
              <a:lnSpc>
                <a:spcPct val="150000"/>
              </a:lnSpc>
              <a:buFont typeface="Wingdings" panose="05000000000000000000" pitchFamily="2" charset="2"/>
              <a:buChar char="ü"/>
            </a:pPr>
            <a:r>
              <a:rPr lang="en-US" sz="2600" dirty="0" smtClean="0"/>
              <a:t>This oxygen was released into the ocean and atmosphere therefore oxygen began to accumulate in the atmosphere. </a:t>
            </a:r>
          </a:p>
          <a:p>
            <a:pPr marL="457200" indent="-457200">
              <a:lnSpc>
                <a:spcPct val="150000"/>
              </a:lnSpc>
              <a:buFont typeface="Wingdings" panose="05000000000000000000" pitchFamily="2" charset="2"/>
              <a:buChar char="ü"/>
            </a:pPr>
            <a:r>
              <a:rPr lang="en-US" sz="2600" dirty="0" smtClean="0"/>
              <a:t>Oxygen </a:t>
            </a:r>
            <a:r>
              <a:rPr lang="en-US" sz="2600" dirty="0" smtClean="0">
                <a:solidFill>
                  <a:schemeClr val="accent6">
                    <a:lumMod val="60000"/>
                    <a:lumOff val="40000"/>
                  </a:schemeClr>
                </a:solidFill>
              </a:rPr>
              <a:t>formed</a:t>
            </a:r>
            <a:r>
              <a:rPr lang="en-US" sz="2600" dirty="0" smtClean="0"/>
              <a:t> a new layer of gas, </a:t>
            </a:r>
            <a:r>
              <a:rPr lang="en-US" sz="2600" dirty="0" smtClean="0">
                <a:solidFill>
                  <a:schemeClr val="accent6">
                    <a:lumMod val="60000"/>
                    <a:lumOff val="40000"/>
                  </a:schemeClr>
                </a:solidFill>
              </a:rPr>
              <a:t>ozone,</a:t>
            </a:r>
            <a:r>
              <a:rPr lang="en-US" sz="2600" dirty="0" smtClean="0"/>
              <a:t> which absorbs harmful gases and reduced radiation </a:t>
            </a:r>
          </a:p>
          <a:p>
            <a:pPr>
              <a:lnSpc>
                <a:spcPct val="150000"/>
              </a:lnSpc>
            </a:pPr>
            <a:r>
              <a:rPr lang="en-US" sz="2600" dirty="0"/>
              <a:t> </a:t>
            </a:r>
            <a:r>
              <a:rPr lang="en-US" sz="2600" dirty="0" smtClean="0"/>
              <a:t>     </a:t>
            </a:r>
            <a:r>
              <a:rPr lang="en-US" sz="2600" dirty="0" smtClean="0">
                <a:solidFill>
                  <a:schemeClr val="accent6">
                    <a:lumMod val="60000"/>
                    <a:lumOff val="40000"/>
                  </a:schemeClr>
                </a:solidFill>
              </a:rPr>
              <a:t>allowing life on Earth</a:t>
            </a:r>
            <a:r>
              <a:rPr lang="en-US" sz="2600" dirty="0" smtClean="0"/>
              <a:t>.</a:t>
            </a:r>
          </a:p>
          <a:p>
            <a:pPr>
              <a:lnSpc>
                <a:spcPct val="150000"/>
              </a:lnSpc>
            </a:pPr>
            <a:endParaRPr lang="en-US" sz="2800" dirty="0" smtClean="0"/>
          </a:p>
          <a:p>
            <a:pPr marL="457200" indent="-457200">
              <a:lnSpc>
                <a:spcPct val="150000"/>
              </a:lnSpc>
              <a:buFont typeface="Wingdings" panose="05000000000000000000" pitchFamily="2" charset="2"/>
              <a:buChar char="ü"/>
            </a:pP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600200"/>
            <a:ext cx="2397369" cy="15582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48201"/>
            <a:ext cx="2819400" cy="2206642"/>
          </a:xfrm>
          <a:prstGeom prst="rect">
            <a:avLst/>
          </a:prstGeom>
        </p:spPr>
      </p:pic>
    </p:spTree>
    <p:extLst>
      <p:ext uri="{BB962C8B-B14F-4D97-AF65-F5344CB8AC3E}">
        <p14:creationId xmlns:p14="http://schemas.microsoft.com/office/powerpoint/2010/main" val="302473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down)">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rushed metal and curves - Green Blue Segoe_TP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65518A-9930-4861-9944-85DDBBED1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Green-blue brushed metal and curves design template</Template>
  <TotalTime>1581</TotalTime>
  <Words>1264</Words>
  <Application>Microsoft Office PowerPoint</Application>
  <PresentationFormat>On-screen Show (4:3)</PresentationFormat>
  <Paragraphs>167</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Courier New</vt:lpstr>
      <vt:lpstr>Wingdings</vt:lpstr>
      <vt:lpstr>1_Brushed metal and curves - Green Blue Segoe_TP10286724</vt:lpstr>
      <vt:lpstr>White with Courier font for code slides</vt:lpstr>
      <vt:lpstr>Geologic  Time</vt:lpstr>
      <vt:lpstr>Lecture, Class Discussions, Presentations</vt:lpstr>
      <vt:lpstr>Hook</vt:lpstr>
      <vt:lpstr>Hook</vt:lpstr>
      <vt:lpstr>Internet Lecture</vt:lpstr>
      <vt:lpstr>Lecture, Class Discussions, Presentations</vt:lpstr>
      <vt:lpstr>The Geologic Time Scale</vt:lpstr>
      <vt:lpstr>Precambrian Time</vt:lpstr>
      <vt:lpstr>PowerPoint Presentation</vt:lpstr>
      <vt:lpstr>PowerPoint Presentation</vt:lpstr>
      <vt:lpstr>Review Questions </vt:lpstr>
      <vt:lpstr>The Paleozoic Era (“Ancient Life”)</vt:lpstr>
      <vt:lpstr>The Paleozoic Era (“Ancient Life”)</vt:lpstr>
      <vt:lpstr>Lecture, Class Discussions, Presentations</vt:lpstr>
      <vt:lpstr>PowerPoint Presentation</vt:lpstr>
      <vt:lpstr>PowerPoint Presentation</vt:lpstr>
      <vt:lpstr>Review Questions </vt:lpstr>
      <vt:lpstr>The Mesozoic Era (“Middle Life”)</vt:lpstr>
      <vt:lpstr>The Mesozoic Era (“Middle Life”)</vt:lpstr>
      <vt:lpstr>PowerPoint Presentation</vt:lpstr>
      <vt:lpstr>PowerPoint Presentation</vt:lpstr>
      <vt:lpstr>Review Questions </vt:lpstr>
      <vt:lpstr>Lecture, Class Discussions, Presentations</vt:lpstr>
      <vt:lpstr>The Cenozoic Era (“Recent Life”)</vt:lpstr>
      <vt:lpstr>PowerPoint Presentation</vt:lpstr>
      <vt:lpstr>PowerPoint Presentation</vt:lpstr>
      <vt:lpstr>PowerPoint Presentation</vt:lpstr>
      <vt:lpstr>Review Questions </vt:lpstr>
    </vt:vector>
  </TitlesOfParts>
  <Company>Fresno Unified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  Time</dc:title>
  <dc:creator>Joshua Gomes</dc:creator>
  <cp:keywords/>
  <cp:lastModifiedBy>Joshua Gomes</cp:lastModifiedBy>
  <cp:revision>52</cp:revision>
  <dcterms:created xsi:type="dcterms:W3CDTF">2016-02-11T18:16:01Z</dcterms:created>
  <dcterms:modified xsi:type="dcterms:W3CDTF">2016-02-16T01:38:46Z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TC102867249990</vt:lpwstr>
  </property>
</Properties>
</file>